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comments/modernComment_12D_3E535047.xml" ContentType="application/vnd.ms-powerpoint.comments+xml"/>
  <Override PartName="/ppt/comments/modernComment_101_0.xml" ContentType="application/vnd.ms-powerpoint.comments+xml"/>
  <Override PartName="/ppt/comments/modernComment_1D1_2580B314.xml" ContentType="application/vnd.ms-powerpoint.comment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41"/>
  </p:notesMasterIdLst>
  <p:sldIdLst>
    <p:sldId id="301" r:id="rId5"/>
    <p:sldId id="257" r:id="rId6"/>
    <p:sldId id="465" r:id="rId7"/>
    <p:sldId id="260" r:id="rId8"/>
    <p:sldId id="444" r:id="rId9"/>
    <p:sldId id="312" r:id="rId10"/>
    <p:sldId id="442" r:id="rId11"/>
    <p:sldId id="464" r:id="rId12"/>
    <p:sldId id="460" r:id="rId13"/>
    <p:sldId id="461" r:id="rId14"/>
    <p:sldId id="457" r:id="rId15"/>
    <p:sldId id="426" r:id="rId16"/>
    <p:sldId id="376" r:id="rId17"/>
    <p:sldId id="335" r:id="rId18"/>
    <p:sldId id="336" r:id="rId19"/>
    <p:sldId id="337" r:id="rId20"/>
    <p:sldId id="338" r:id="rId21"/>
    <p:sldId id="339" r:id="rId22"/>
    <p:sldId id="340" r:id="rId23"/>
    <p:sldId id="341" r:id="rId24"/>
    <p:sldId id="455" r:id="rId25"/>
    <p:sldId id="296" r:id="rId26"/>
    <p:sldId id="346" r:id="rId27"/>
    <p:sldId id="357" r:id="rId28"/>
    <p:sldId id="466" r:id="rId29"/>
    <p:sldId id="271" r:id="rId30"/>
    <p:sldId id="265" r:id="rId31"/>
    <p:sldId id="277" r:id="rId32"/>
    <p:sldId id="454" r:id="rId33"/>
    <p:sldId id="276" r:id="rId34"/>
    <p:sldId id="333" r:id="rId35"/>
    <p:sldId id="327" r:id="rId36"/>
    <p:sldId id="310" r:id="rId37"/>
    <p:sldId id="266" r:id="rId38"/>
    <p:sldId id="352" r:id="rId39"/>
    <p:sldId id="467" r:id="rId40"/>
  </p:sldIdLst>
  <p:sldSz cx="12192000" cy="6858000"/>
  <p:notesSz cx="6858000" cy="9144000"/>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CB1E942-7BE4-51AD-6245-FB41F6812CBB}" name="Julio Romeu Maciel dos Santos" initials="JM" userId="S::julio.maciel@previdencia.gov.br::ef71d8e9-4a69-44e6-bb28-8e3ddee64b86"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3AF4BD6-57A6-B2DD-B933-7D5DC566E7D8}" v="3" dt="2026-04-24T02:13:41.268"/>
  </p1510:revLst>
</p1510:revInfo>
</file>

<file path=ppt/tableStyles.xml><?xml version="1.0" encoding="utf-8"?>
<a:tblStyleLst xmlns:a="http://schemas.openxmlformats.org/drawingml/2006/main" def="{5C22544A-7EE6-4342-B048-85BDC9FD1C3A}">
  <a:tblStyle styleId="{5C22544A-7EE6-4342-B048-85BDC9FD1C3A}" styleName="Estilo Médio 2 - Ênfas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2160"/>
        <p:guide pos="3840"/>
      </p:guideLst>
    </p:cSldViewPr>
  </p:slide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presProps" Target="presProps.xml"/><Relationship Id="rId47" Type="http://schemas.microsoft.com/office/2018/10/relationships/authors" Targe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microsoft.com/office/2015/10/relationships/revisionInfo" Target="revisionInfo.xml"/><Relationship Id="rId20" Type="http://schemas.openxmlformats.org/officeDocument/2006/relationships/slide" Target="slides/slide16.xml"/><Relationship Id="rId41" Type="http://schemas.openxmlformats.org/officeDocument/2006/relationships/notesMaster" Target="notesMasters/notesMaster1.xml"/></Relationships>
</file>

<file path=ppt/comments/modernComment_101_0.xml><?xml version="1.0" encoding="utf-8"?>
<p188:cmLst xmlns:a="http://schemas.openxmlformats.org/drawingml/2006/main" xmlns:r="http://schemas.openxmlformats.org/officeDocument/2006/relationships" xmlns:p188="http://schemas.microsoft.com/office/powerpoint/2018/8/main">
  <p188:cm id="{80F6068B-5478-4D56-B495-7F871DA688B4}" authorId="{ACB1E942-7BE4-51AD-6245-FB41F6812CBB}" created="2026-04-17T20:08:50.718">
    <pc:sldMkLst xmlns:pc="http://schemas.microsoft.com/office/powerpoint/2013/main/command">
      <pc:docMk/>
      <pc:sldMk cId="0" sldId="257"/>
    </pc:sldMkLst>
    <p188:replyLst>
      <p188:reply id="{CCA90AB0-DDDC-4F43-9D09-98E0E4845311}" authorId="{ACB1E942-7BE4-51AD-6245-FB41F6812CBB}" created="2026-04-17T20:17:06.628">
        <p188:txBody>
          <a:bodyPr/>
          <a:lstStyle/>
          <a:p>
            <a:r>
              <a:rPr lang="pt-BR"/>
              <a:t>Em número de participantes. Não existe intersecção entre vinculos de Regime Próprio e RGPS, são excludentes entre si. Já o sistema complementar recebe participantes  dos dois regimes, muito maios do RGPS. A parte de fora pode significar o fundos abertos que podem receber aplicações de pessoas de fora dos dois Regimes.</a:t>
            </a:r>
          </a:p>
        </p188:txBody>
      </p188:reply>
    </p188:replyLst>
    <p188:txBody>
      <a:bodyPr/>
      <a:lstStyle/>
      <a:p>
        <a:r>
          <a:rPr lang="pt-BR"/>
          <a:t>Iniciar falando que os RPPS são parte de um sistema maior de Previdência Brasileira
</a:t>
        </a:r>
      </a:p>
    </p188:txBody>
  </p188:cm>
</p188:cmLst>
</file>

<file path=ppt/comments/modernComment_12D_3E535047.xml><?xml version="1.0" encoding="utf-8"?>
<p188:cmLst xmlns:a="http://schemas.openxmlformats.org/drawingml/2006/main" xmlns:r="http://schemas.openxmlformats.org/officeDocument/2006/relationships" xmlns:p188="http://schemas.microsoft.com/office/powerpoint/2018/8/main">
  <p188:cm id="{4753C45B-B2D1-4152-8C6F-76A0EE8D09A5}" authorId="{ACB1E942-7BE4-51AD-6245-FB41F6812CBB}" created="2026-04-17T20:53:34.541">
    <pc:sldMkLst xmlns:pc="http://schemas.microsoft.com/office/powerpoint/2013/main/command">
      <pc:docMk/>
      <pc:sldMk cId="1045647431" sldId="301"/>
    </pc:sldMkLst>
    <p188:txBody>
      <a:bodyPr/>
      <a:lstStyle/>
      <a:p>
        <a:r>
          <a:rPr lang="pt-BR"/>
          <a:t>Iniciar dizendo que ao longo de todo o congresso os participantes  terão oportunidade de ouvir diversos especialistas sobre o tema e que se escolheu iniciar tratando de uma abordagem mais ampla do sistema destacando como as demais atividades tem uma relação de interdependência. Não se pode falar em parâmetro de rentabilidade se não houver uma meta atuarial. Se hoje existe uma carteira de aplicações é porque ao longos dos anos os recursos foram acumulados a partir de contribuições dos segurados e dos patrocinadores. Todo o esforço para maximizar o retorno dos investimentos pode ser perdido por uma gestao ineficiente ou ser consumido pelo pagamento de beneficios que poderiam ter sido postergados com uma reforma....
</a:t>
        </a:r>
      </a:p>
    </p188:txBody>
  </p188:cm>
</p188:cmLst>
</file>

<file path=ppt/comments/modernComment_1D1_2580B314.xml><?xml version="1.0" encoding="utf-8"?>
<p188:cmLst xmlns:a="http://schemas.openxmlformats.org/drawingml/2006/main" xmlns:r="http://schemas.openxmlformats.org/officeDocument/2006/relationships" xmlns:p188="http://schemas.microsoft.com/office/powerpoint/2018/8/main">
  <p188:cm id="{7918DEF4-00C0-4D1A-AED2-76BF24D1F6BD}" authorId="{ACB1E942-7BE4-51AD-6245-FB41F6812CBB}" created="2026-04-17T20:22:43.756">
    <pc:sldMkLst xmlns:pc="http://schemas.microsoft.com/office/powerpoint/2013/main/command">
      <pc:docMk/>
      <pc:sldMk cId="629191444" sldId="465"/>
    </pc:sldMkLst>
    <p188:txBody>
      <a:bodyPr/>
      <a:lstStyle/>
      <a:p>
        <a:r>
          <a:rPr lang="pt-BR"/>
          <a:t>Olhando para a acumulação de recursos, o RGPS desaparece. Considerando os fundos de pensão, eles possuem muito mais recursos do que os RPPS
</a:t>
        </a:r>
      </a:p>
    </p188:txBody>
  </p188:cm>
</p188:cmLst>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0T10:39:12.260"/>
    </inkml:context>
    <inkml:brush xml:id="br0">
      <inkml:brushProperty name="width" value="0.35" units="cm"/>
      <inkml:brushProperty name="height" value="0.35" units="cm"/>
      <inkml:brushProperty name="color" value="#008C3A"/>
    </inkml:brush>
  </inkml:definitions>
  <inkml:trace contextRef="#ctx0" brushRef="#br0">1 0 24575,'4739'0'-1365</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0T10:39:22.941"/>
    </inkml:context>
    <inkml:brush xml:id="br0">
      <inkml:brushProperty name="width" value="0.35" units="cm"/>
      <inkml:brushProperty name="height" value="0.35" units="cm"/>
      <inkml:brushProperty name="color" value="#008C3A"/>
    </inkml:brush>
  </inkml:definitions>
  <inkml:trace contextRef="#ctx0" brushRef="#br0">1 82 24575,'7069'0'0,"-6983"-1"0,-1-4 0,1-3 0,124-29 0,-159 26 0,0 3 0,79-3 0,106 12 0,-91 1 0,3006-2-1365</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6-03-10T10:39:57.523"/>
    </inkml:context>
    <inkml:brush xml:id="br0">
      <inkml:brushProperty name="width" value="0.2" units="cm"/>
      <inkml:brushProperty name="height" value="0.2" units="cm"/>
      <inkml:brushProperty name="color" value="#008C3A"/>
    </inkml:brush>
  </inkml:definitions>
  <inkml:trace contextRef="#ctx0" brushRef="#br0">6263 3 24575,'-4378'0'0,"4355"2"0,0 0 0,1 2 0,0 0 0,-35 12 0,-27 6 0,-61 3 0,-126 30 0,234-46 0,0-3 0,-1 0 0,1-3 0,-40-1 0,-1 0 0,30 4 0,1 1 0,-82 24 0,22-4 0,47-12 0,1 3 0,1 3 0,-90 44 0,133-56 0,1 0 0,-1 1 0,1 1 0,1 0 0,0 0 0,1 2 0,0 0 0,-13 18 0,5-3 0,1 1 0,1 1 0,-17 39 0,24-41 0,1 0 0,2 0 0,1 1 0,1 0 0,-4 58 0,10 152 0,3-111 0,-4-12 0,3 121 0,1-211 0,1 1 0,16 49 0,2 12 0,39 163 0,-24-113 0,-32-111 0,-1 0 0,1 30 0,-4-32 0,1 1 0,11 44 0,3-14 0,47 198 0,-56-204 0,-5-31 0,0-1 0,1 0 0,1 0 0,1 0 0,1 0 0,12 27 0,8 11 0,33 107 0,-41-108 0,1-1 0,30 56 0,-39-92 0,0-1 0,1 0 0,1 0 0,1-2 0,0 1 0,1-2 0,0 0 0,2 0 0,30 21 0,40 18 0,2-3 0,158 63 0,-176-90 0,107 20 0,-82-22 0,-29-8 0,0-2 0,96 2 0,137-14 0,-123-1 0,818 2 0,-915-4 0,151-28 0,-157 19 0,94-18 0,-83 13 0,0 3 0,169-5 0,932 23 0,-682-4 0,-334 15 0,-14-1 0,1011-11 0,-562-4 0,-539 0 0,0-3 0,-1-3 0,0-2 0,0-3 0,-1-4 0,-1-1 0,0-4 0,-2-2 0,89-49 0,-132 63 0,16-7 0,-2-1 0,32-25 0,-54 36 0,-1 0 0,1-1 0,-1-1 0,-1 1 0,1-1 0,-1 0 0,-1-1 0,0 0 0,0 0 0,7-19 0,3-13 0,-3-1 0,-1 0 0,-2-1 0,-2 0 0,-2-1 0,0-89 0,-7 60 0,-12-201 0,7 224 0,-1 0 0,-3 1 0,-23-68 0,17 62 0,3-1 0,2 0 0,-4-85 0,-3-13 0,-34-77 0,18 95 0,-26-56 0,26 95 0,-27-57 0,27 72 0,1 2 0,-3 1 0,-4 1 0,-80-116 0,93 156 0,-66-71 0,78 95 0,-1 1 0,0 1 0,-1 0 0,-1 2 0,0 0 0,-1 0 0,-19-7 0,-47-12 0,-1 4 0,-1 4 0,-112-13 0,-80-21 0,226 44 0,0 3 0,0 1 0,-58 1 0,33-1 0,0-2 0,0-5 0,-116-37 0,164 46-107,0 1 0,0 1 0,0 2 0,-1 0 1,-30 4-1,36-2-617</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Cabeçalh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pt-BR"/>
          </a:p>
        </p:txBody>
      </p:sp>
      <p:sp>
        <p:nvSpPr>
          <p:cNvPr id="3" name="Espaço Reservado para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6247869-65BF-7A4F-8D24-139EE571C673}" type="datetimeFigureOut">
              <a:rPr lang="pt-BR" smtClean="0"/>
              <a:pPr/>
              <a:t>26/04/2026</a:t>
            </a:fld>
            <a:endParaRPr lang="pt-BR"/>
          </a:p>
        </p:txBody>
      </p:sp>
      <p:sp>
        <p:nvSpPr>
          <p:cNvPr id="4" name="Espaço Reservado para Imagem de Slid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pt-BR"/>
          </a:p>
        </p:txBody>
      </p:sp>
      <p:sp>
        <p:nvSpPr>
          <p:cNvPr id="5" name="Espaço Reservado para Anotaçõ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6" name="Espaço Reservado para Rodapé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pt-BR"/>
          </a:p>
        </p:txBody>
      </p:sp>
      <p:sp>
        <p:nvSpPr>
          <p:cNvPr id="7" name="Espaço Reservado para Número de Slid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E264731-A550-CB46-A59F-A92BB5612DA3}" type="slidenum">
              <a:rPr lang="pt-BR" smtClean="0"/>
              <a:pPr/>
              <a:t>‹nº›</a:t>
            </a:fld>
            <a:endParaRPr lang="pt-BR"/>
          </a:p>
        </p:txBody>
      </p:sp>
    </p:spTree>
    <p:extLst>
      <p:ext uri="{BB962C8B-B14F-4D97-AF65-F5344CB8AC3E}">
        <p14:creationId xmlns:p14="http://schemas.microsoft.com/office/powerpoint/2010/main" val="854596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663D7B-27FA-D9A2-49A1-3D1B25541F91}"/>
            </a:ext>
          </a:extLst>
        </p:cNvPr>
        <p:cNvGrpSpPr/>
        <p:nvPr/>
      </p:nvGrpSpPr>
      <p:grpSpPr>
        <a:xfrm>
          <a:off x="0" y="0"/>
          <a:ext cx="0" cy="0"/>
          <a:chOff x="0" y="0"/>
          <a:chExt cx="0" cy="0"/>
        </a:xfrm>
      </p:grpSpPr>
      <p:sp>
        <p:nvSpPr>
          <p:cNvPr id="2" name="Espaço Reservado para Imagem de Slide 1">
            <a:extLst>
              <a:ext uri="{FF2B5EF4-FFF2-40B4-BE49-F238E27FC236}">
                <a16:creationId xmlns:a16="http://schemas.microsoft.com/office/drawing/2014/main" id="{56763896-8FFF-D699-669F-7E5B5F4EFA6F}"/>
              </a:ext>
            </a:extLst>
          </p:cNvPr>
          <p:cNvSpPr>
            <a:spLocks noGrp="1" noRot="1" noChangeAspect="1"/>
          </p:cNvSpPr>
          <p:nvPr>
            <p:ph type="sldImg"/>
          </p:nvPr>
        </p:nvSpPr>
        <p:spPr/>
      </p:sp>
      <p:sp>
        <p:nvSpPr>
          <p:cNvPr id="3" name="Espaço Reservado para Anotações 2">
            <a:extLst>
              <a:ext uri="{FF2B5EF4-FFF2-40B4-BE49-F238E27FC236}">
                <a16:creationId xmlns:a16="http://schemas.microsoft.com/office/drawing/2014/main" id="{F07E6124-EE82-28CF-40C3-0AD75940E7EF}"/>
              </a:ext>
            </a:extLst>
          </p:cNvPr>
          <p:cNvSpPr>
            <a:spLocks noGrp="1"/>
          </p:cNvSpPr>
          <p:nvPr>
            <p:ph type="body" idx="1"/>
          </p:nvPr>
        </p:nvSpPr>
        <p:spPr/>
        <p:txBody>
          <a:bodyPr>
            <a:normAutofit/>
          </a:bodyPr>
          <a:lstStyle/>
          <a:p>
            <a:endParaRPr lang="pt-BR"/>
          </a:p>
        </p:txBody>
      </p:sp>
      <p:sp>
        <p:nvSpPr>
          <p:cNvPr id="4" name="Espaço Reservado para Rodapé 3">
            <a:extLst>
              <a:ext uri="{FF2B5EF4-FFF2-40B4-BE49-F238E27FC236}">
                <a16:creationId xmlns:a16="http://schemas.microsoft.com/office/drawing/2014/main" id="{8A5BF48E-8A7C-3ABC-AC7C-7AD0513ECD6D}"/>
              </a:ext>
            </a:extLst>
          </p:cNvPr>
          <p:cNvSpPr>
            <a:spLocks noGrp="1"/>
          </p:cNvSpPr>
          <p:nvPr>
            <p:ph type="ftr" sz="quarter" idx="10"/>
          </p:nvPr>
        </p:nvSpPr>
        <p:spPr/>
        <p:txBody>
          <a:bodyPr/>
          <a:lstStyle/>
          <a:p>
            <a:r>
              <a:rPr lang="pt-BR"/>
              <a:t>CGNAL/DRPPS/SRPC/MPS</a:t>
            </a:r>
          </a:p>
        </p:txBody>
      </p:sp>
      <p:sp>
        <p:nvSpPr>
          <p:cNvPr id="6" name="Espaço Reservado para Cabeçalho 5">
            <a:extLst>
              <a:ext uri="{FF2B5EF4-FFF2-40B4-BE49-F238E27FC236}">
                <a16:creationId xmlns:a16="http://schemas.microsoft.com/office/drawing/2014/main" id="{A3262ACC-A27A-CDA8-96CC-CA457C1766CF}"/>
              </a:ext>
            </a:extLst>
          </p:cNvPr>
          <p:cNvSpPr>
            <a:spLocks noGrp="1"/>
          </p:cNvSpPr>
          <p:nvPr>
            <p:ph type="hdr" sz="quarter" idx="11"/>
          </p:nvPr>
        </p:nvSpPr>
        <p:spPr/>
        <p:txBody>
          <a:bodyPr/>
          <a:lstStyle/>
          <a:p>
            <a:r>
              <a:rPr lang="pt-BR"/>
              <a:t>CGNAL/DRPPS/SRPC/MPS</a:t>
            </a:r>
          </a:p>
        </p:txBody>
      </p:sp>
    </p:spTree>
    <p:extLst>
      <p:ext uri="{BB962C8B-B14F-4D97-AF65-F5344CB8AC3E}">
        <p14:creationId xmlns:p14="http://schemas.microsoft.com/office/powerpoint/2010/main" val="5303930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F9CF4A-1897-6E14-681F-A93443EC7EC5}"/>
            </a:ext>
          </a:extLst>
        </p:cNvPr>
        <p:cNvGrpSpPr/>
        <p:nvPr/>
      </p:nvGrpSpPr>
      <p:grpSpPr>
        <a:xfrm>
          <a:off x="0" y="0"/>
          <a:ext cx="0" cy="0"/>
          <a:chOff x="0" y="0"/>
          <a:chExt cx="0" cy="0"/>
        </a:xfrm>
      </p:grpSpPr>
      <p:sp>
        <p:nvSpPr>
          <p:cNvPr id="2" name="Espaço Reservado para Imagem de Slide 1">
            <a:extLst>
              <a:ext uri="{FF2B5EF4-FFF2-40B4-BE49-F238E27FC236}">
                <a16:creationId xmlns:a16="http://schemas.microsoft.com/office/drawing/2014/main" id="{63DFC100-2C1E-7968-DA51-BBFAB9C36A2A}"/>
              </a:ext>
            </a:extLst>
          </p:cNvPr>
          <p:cNvSpPr>
            <a:spLocks noGrp="1" noRot="1" noChangeAspect="1"/>
          </p:cNvSpPr>
          <p:nvPr>
            <p:ph type="sldImg"/>
          </p:nvPr>
        </p:nvSpPr>
        <p:spPr/>
      </p:sp>
      <p:sp>
        <p:nvSpPr>
          <p:cNvPr id="3" name="Espaço Reservado para Anotações 2">
            <a:extLst>
              <a:ext uri="{FF2B5EF4-FFF2-40B4-BE49-F238E27FC236}">
                <a16:creationId xmlns:a16="http://schemas.microsoft.com/office/drawing/2014/main" id="{E60797AA-4063-C019-202E-113F31DF3764}"/>
              </a:ext>
            </a:extLst>
          </p:cNvPr>
          <p:cNvSpPr>
            <a:spLocks noGrp="1"/>
          </p:cNvSpPr>
          <p:nvPr>
            <p:ph type="body" idx="1"/>
          </p:nvPr>
        </p:nvSpPr>
        <p:spPr/>
        <p:txBody>
          <a:bodyPr>
            <a:normAutofit/>
          </a:bodyPr>
          <a:lstStyle/>
          <a:p>
            <a:endParaRPr lang="pt-BR"/>
          </a:p>
        </p:txBody>
      </p:sp>
      <p:sp>
        <p:nvSpPr>
          <p:cNvPr id="4" name="Espaço Reservado para Rodapé 3">
            <a:extLst>
              <a:ext uri="{FF2B5EF4-FFF2-40B4-BE49-F238E27FC236}">
                <a16:creationId xmlns:a16="http://schemas.microsoft.com/office/drawing/2014/main" id="{F0275CB8-5210-9E7F-3680-3FD3D322A2B7}"/>
              </a:ext>
            </a:extLst>
          </p:cNvPr>
          <p:cNvSpPr>
            <a:spLocks noGrp="1"/>
          </p:cNvSpPr>
          <p:nvPr>
            <p:ph type="ftr" sz="quarter" idx="10"/>
          </p:nvPr>
        </p:nvSpPr>
        <p:spPr/>
        <p:txBody>
          <a:bodyPr/>
          <a:lstStyle/>
          <a:p>
            <a:r>
              <a:rPr lang="pt-BR"/>
              <a:t>CGNAL/DRPPS/SRPC/MPS</a:t>
            </a:r>
          </a:p>
        </p:txBody>
      </p:sp>
      <p:sp>
        <p:nvSpPr>
          <p:cNvPr id="6" name="Espaço Reservado para Cabeçalho 5">
            <a:extLst>
              <a:ext uri="{FF2B5EF4-FFF2-40B4-BE49-F238E27FC236}">
                <a16:creationId xmlns:a16="http://schemas.microsoft.com/office/drawing/2014/main" id="{F94A9E70-44CB-7ACE-4F44-11A4F496D395}"/>
              </a:ext>
            </a:extLst>
          </p:cNvPr>
          <p:cNvSpPr>
            <a:spLocks noGrp="1"/>
          </p:cNvSpPr>
          <p:nvPr>
            <p:ph type="hdr" sz="quarter" idx="11"/>
          </p:nvPr>
        </p:nvSpPr>
        <p:spPr/>
        <p:txBody>
          <a:bodyPr/>
          <a:lstStyle/>
          <a:p>
            <a:r>
              <a:rPr lang="pt-BR"/>
              <a:t>CGNAL/DRPPS/SRPC/MPS</a:t>
            </a:r>
          </a:p>
        </p:txBody>
      </p:sp>
    </p:spTree>
    <p:extLst>
      <p:ext uri="{BB962C8B-B14F-4D97-AF65-F5344CB8AC3E}">
        <p14:creationId xmlns:p14="http://schemas.microsoft.com/office/powerpoint/2010/main" val="1878481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F9CF4A-1897-6E14-681F-A93443EC7EC5}"/>
            </a:ext>
          </a:extLst>
        </p:cNvPr>
        <p:cNvGrpSpPr/>
        <p:nvPr/>
      </p:nvGrpSpPr>
      <p:grpSpPr>
        <a:xfrm>
          <a:off x="0" y="0"/>
          <a:ext cx="0" cy="0"/>
          <a:chOff x="0" y="0"/>
          <a:chExt cx="0" cy="0"/>
        </a:xfrm>
      </p:grpSpPr>
      <p:sp>
        <p:nvSpPr>
          <p:cNvPr id="2" name="Espaço Reservado para Imagem de Slide 1">
            <a:extLst>
              <a:ext uri="{FF2B5EF4-FFF2-40B4-BE49-F238E27FC236}">
                <a16:creationId xmlns:a16="http://schemas.microsoft.com/office/drawing/2014/main" id="{63DFC100-2C1E-7968-DA51-BBFAB9C36A2A}"/>
              </a:ext>
            </a:extLst>
          </p:cNvPr>
          <p:cNvSpPr>
            <a:spLocks noGrp="1" noRot="1" noChangeAspect="1"/>
          </p:cNvSpPr>
          <p:nvPr>
            <p:ph type="sldImg"/>
          </p:nvPr>
        </p:nvSpPr>
        <p:spPr/>
      </p:sp>
      <p:sp>
        <p:nvSpPr>
          <p:cNvPr id="3" name="Espaço Reservado para Anotações 2">
            <a:extLst>
              <a:ext uri="{FF2B5EF4-FFF2-40B4-BE49-F238E27FC236}">
                <a16:creationId xmlns:a16="http://schemas.microsoft.com/office/drawing/2014/main" id="{E60797AA-4063-C019-202E-113F31DF3764}"/>
              </a:ext>
            </a:extLst>
          </p:cNvPr>
          <p:cNvSpPr>
            <a:spLocks noGrp="1"/>
          </p:cNvSpPr>
          <p:nvPr>
            <p:ph type="body" idx="1"/>
          </p:nvPr>
        </p:nvSpPr>
        <p:spPr/>
        <p:txBody>
          <a:bodyPr>
            <a:normAutofit/>
          </a:bodyPr>
          <a:lstStyle/>
          <a:p>
            <a:endParaRPr lang="pt-BR"/>
          </a:p>
        </p:txBody>
      </p:sp>
      <p:sp>
        <p:nvSpPr>
          <p:cNvPr id="4" name="Espaço Reservado para Rodapé 3">
            <a:extLst>
              <a:ext uri="{FF2B5EF4-FFF2-40B4-BE49-F238E27FC236}">
                <a16:creationId xmlns:a16="http://schemas.microsoft.com/office/drawing/2014/main" id="{F0275CB8-5210-9E7F-3680-3FD3D322A2B7}"/>
              </a:ext>
            </a:extLst>
          </p:cNvPr>
          <p:cNvSpPr>
            <a:spLocks noGrp="1"/>
          </p:cNvSpPr>
          <p:nvPr>
            <p:ph type="ftr" sz="quarter" idx="10"/>
          </p:nvPr>
        </p:nvSpPr>
        <p:spPr/>
        <p:txBody>
          <a:bodyPr/>
          <a:lstStyle/>
          <a:p>
            <a:r>
              <a:rPr lang="pt-BR"/>
              <a:t>CGNAL/DRPPS/SRPC/MPS</a:t>
            </a:r>
          </a:p>
        </p:txBody>
      </p:sp>
      <p:sp>
        <p:nvSpPr>
          <p:cNvPr id="6" name="Espaço Reservado para Cabeçalho 5">
            <a:extLst>
              <a:ext uri="{FF2B5EF4-FFF2-40B4-BE49-F238E27FC236}">
                <a16:creationId xmlns:a16="http://schemas.microsoft.com/office/drawing/2014/main" id="{F94A9E70-44CB-7ACE-4F44-11A4F496D395}"/>
              </a:ext>
            </a:extLst>
          </p:cNvPr>
          <p:cNvSpPr>
            <a:spLocks noGrp="1"/>
          </p:cNvSpPr>
          <p:nvPr>
            <p:ph type="hdr" sz="quarter" idx="11"/>
          </p:nvPr>
        </p:nvSpPr>
        <p:spPr/>
        <p:txBody>
          <a:bodyPr/>
          <a:lstStyle/>
          <a:p>
            <a:r>
              <a:rPr lang="pt-BR"/>
              <a:t>CGNAL/DRPPS/SRPC/MPS</a:t>
            </a:r>
          </a:p>
        </p:txBody>
      </p:sp>
    </p:spTree>
    <p:extLst>
      <p:ext uri="{BB962C8B-B14F-4D97-AF65-F5344CB8AC3E}">
        <p14:creationId xmlns:p14="http://schemas.microsoft.com/office/powerpoint/2010/main" val="1878481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AB8830-AD37-971C-DA5B-23326CCC0EDF}"/>
            </a:ext>
          </a:extLst>
        </p:cNvPr>
        <p:cNvGrpSpPr/>
        <p:nvPr/>
      </p:nvGrpSpPr>
      <p:grpSpPr>
        <a:xfrm>
          <a:off x="0" y="0"/>
          <a:ext cx="0" cy="0"/>
          <a:chOff x="0" y="0"/>
          <a:chExt cx="0" cy="0"/>
        </a:xfrm>
      </p:grpSpPr>
      <p:sp>
        <p:nvSpPr>
          <p:cNvPr id="2" name="Espaço Reservado para Imagem de Slide 1">
            <a:extLst>
              <a:ext uri="{FF2B5EF4-FFF2-40B4-BE49-F238E27FC236}">
                <a16:creationId xmlns:a16="http://schemas.microsoft.com/office/drawing/2014/main" id="{C9DF64A3-7676-8C7E-494E-3C213990C880}"/>
              </a:ext>
            </a:extLst>
          </p:cNvPr>
          <p:cNvSpPr>
            <a:spLocks noGrp="1" noRot="1" noChangeAspect="1"/>
          </p:cNvSpPr>
          <p:nvPr>
            <p:ph type="sldImg"/>
          </p:nvPr>
        </p:nvSpPr>
        <p:spPr/>
      </p:sp>
      <p:sp>
        <p:nvSpPr>
          <p:cNvPr id="3" name="Espaço Reservado para Anotações 2">
            <a:extLst>
              <a:ext uri="{FF2B5EF4-FFF2-40B4-BE49-F238E27FC236}">
                <a16:creationId xmlns:a16="http://schemas.microsoft.com/office/drawing/2014/main" id="{C1112537-6DEB-3EE4-AD2D-0EF841522C76}"/>
              </a:ext>
            </a:extLst>
          </p:cNvPr>
          <p:cNvSpPr>
            <a:spLocks noGrp="1"/>
          </p:cNvSpPr>
          <p:nvPr>
            <p:ph type="body" idx="1"/>
          </p:nvPr>
        </p:nvSpPr>
        <p:spPr/>
        <p:txBody>
          <a:bodyPr>
            <a:normAutofit/>
          </a:bodyPr>
          <a:lstStyle/>
          <a:p>
            <a:endParaRPr lang="pt-BR"/>
          </a:p>
        </p:txBody>
      </p:sp>
      <p:sp>
        <p:nvSpPr>
          <p:cNvPr id="4" name="Espaço Reservado para Rodapé 3">
            <a:extLst>
              <a:ext uri="{FF2B5EF4-FFF2-40B4-BE49-F238E27FC236}">
                <a16:creationId xmlns:a16="http://schemas.microsoft.com/office/drawing/2014/main" id="{470B1526-9D82-DDF3-7CDC-99797D573E79}"/>
              </a:ext>
            </a:extLst>
          </p:cNvPr>
          <p:cNvSpPr>
            <a:spLocks noGrp="1"/>
          </p:cNvSpPr>
          <p:nvPr>
            <p:ph type="ftr" sz="quarter" idx="10"/>
          </p:nvPr>
        </p:nvSpPr>
        <p:spPr/>
        <p:txBody>
          <a:bodyPr/>
          <a:lstStyle/>
          <a:p>
            <a:r>
              <a:rPr lang="pt-BR"/>
              <a:t>CGNAL/DRPPS/SRPC/MPS</a:t>
            </a:r>
          </a:p>
        </p:txBody>
      </p:sp>
      <p:sp>
        <p:nvSpPr>
          <p:cNvPr id="6" name="Espaço Reservado para Cabeçalho 5">
            <a:extLst>
              <a:ext uri="{FF2B5EF4-FFF2-40B4-BE49-F238E27FC236}">
                <a16:creationId xmlns:a16="http://schemas.microsoft.com/office/drawing/2014/main" id="{CA08D078-18ED-A852-4A43-896FB5F6BD5E}"/>
              </a:ext>
            </a:extLst>
          </p:cNvPr>
          <p:cNvSpPr>
            <a:spLocks noGrp="1"/>
          </p:cNvSpPr>
          <p:nvPr>
            <p:ph type="hdr" sz="quarter" idx="11"/>
          </p:nvPr>
        </p:nvSpPr>
        <p:spPr/>
        <p:txBody>
          <a:bodyPr/>
          <a:lstStyle/>
          <a:p>
            <a:r>
              <a:rPr lang="pt-BR"/>
              <a:t>CGNAL/DRPPS/SRPC/MPS</a:t>
            </a:r>
          </a:p>
        </p:txBody>
      </p:sp>
    </p:spTree>
    <p:extLst>
      <p:ext uri="{BB962C8B-B14F-4D97-AF65-F5344CB8AC3E}">
        <p14:creationId xmlns:p14="http://schemas.microsoft.com/office/powerpoint/2010/main" val="20772263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0F7047-58A8-A7F7-BA4D-A46FA387844A}"/>
            </a:ext>
          </a:extLst>
        </p:cNvPr>
        <p:cNvGrpSpPr/>
        <p:nvPr/>
      </p:nvGrpSpPr>
      <p:grpSpPr>
        <a:xfrm>
          <a:off x="0" y="0"/>
          <a:ext cx="0" cy="0"/>
          <a:chOff x="0" y="0"/>
          <a:chExt cx="0" cy="0"/>
        </a:xfrm>
      </p:grpSpPr>
      <p:sp>
        <p:nvSpPr>
          <p:cNvPr id="2" name="Espaço Reservado para Imagem de Slide 1">
            <a:extLst>
              <a:ext uri="{FF2B5EF4-FFF2-40B4-BE49-F238E27FC236}">
                <a16:creationId xmlns:a16="http://schemas.microsoft.com/office/drawing/2014/main" id="{A5965702-6D27-8EDC-B372-BFA29D7F579A}"/>
              </a:ext>
            </a:extLst>
          </p:cNvPr>
          <p:cNvSpPr>
            <a:spLocks noGrp="1" noRot="1" noChangeAspect="1"/>
          </p:cNvSpPr>
          <p:nvPr>
            <p:ph type="sldImg"/>
          </p:nvPr>
        </p:nvSpPr>
        <p:spPr/>
      </p:sp>
      <p:sp>
        <p:nvSpPr>
          <p:cNvPr id="3" name="Espaço Reservado para Anotações 2">
            <a:extLst>
              <a:ext uri="{FF2B5EF4-FFF2-40B4-BE49-F238E27FC236}">
                <a16:creationId xmlns:a16="http://schemas.microsoft.com/office/drawing/2014/main" id="{9931737C-8112-49B5-66DE-D7555515C7BB}"/>
              </a:ext>
            </a:extLst>
          </p:cNvPr>
          <p:cNvSpPr>
            <a:spLocks noGrp="1"/>
          </p:cNvSpPr>
          <p:nvPr>
            <p:ph type="body" idx="1"/>
          </p:nvPr>
        </p:nvSpPr>
        <p:spPr/>
        <p:txBody>
          <a:bodyPr>
            <a:normAutofit/>
          </a:bodyPr>
          <a:lstStyle/>
          <a:p>
            <a:endParaRPr lang="pt-BR"/>
          </a:p>
        </p:txBody>
      </p:sp>
      <p:sp>
        <p:nvSpPr>
          <p:cNvPr id="4" name="Espaço Reservado para Rodapé 3">
            <a:extLst>
              <a:ext uri="{FF2B5EF4-FFF2-40B4-BE49-F238E27FC236}">
                <a16:creationId xmlns:a16="http://schemas.microsoft.com/office/drawing/2014/main" id="{92FB7403-521A-0C82-2CF2-002E80D18332}"/>
              </a:ext>
            </a:extLst>
          </p:cNvPr>
          <p:cNvSpPr>
            <a:spLocks noGrp="1"/>
          </p:cNvSpPr>
          <p:nvPr>
            <p:ph type="ftr" sz="quarter" idx="10"/>
          </p:nvPr>
        </p:nvSpPr>
        <p:spPr/>
        <p:txBody>
          <a:bodyPr/>
          <a:lstStyle/>
          <a:p>
            <a:r>
              <a:rPr lang="pt-BR"/>
              <a:t>CGNAL/DRPPS/SRPC/MPS</a:t>
            </a:r>
          </a:p>
        </p:txBody>
      </p:sp>
      <p:sp>
        <p:nvSpPr>
          <p:cNvPr id="6" name="Espaço Reservado para Cabeçalho 5">
            <a:extLst>
              <a:ext uri="{FF2B5EF4-FFF2-40B4-BE49-F238E27FC236}">
                <a16:creationId xmlns:a16="http://schemas.microsoft.com/office/drawing/2014/main" id="{A540BDA1-D8C7-6AE5-73AE-3AFB1DAEB937}"/>
              </a:ext>
            </a:extLst>
          </p:cNvPr>
          <p:cNvSpPr>
            <a:spLocks noGrp="1"/>
          </p:cNvSpPr>
          <p:nvPr>
            <p:ph type="hdr" sz="quarter" idx="11"/>
          </p:nvPr>
        </p:nvSpPr>
        <p:spPr/>
        <p:txBody>
          <a:bodyPr/>
          <a:lstStyle/>
          <a:p>
            <a:r>
              <a:rPr lang="pt-BR"/>
              <a:t>CGNAL/DRPPS/SRPC/MPS</a:t>
            </a:r>
          </a:p>
        </p:txBody>
      </p:sp>
    </p:spTree>
    <p:extLst>
      <p:ext uri="{BB962C8B-B14F-4D97-AF65-F5344CB8AC3E}">
        <p14:creationId xmlns:p14="http://schemas.microsoft.com/office/powerpoint/2010/main" val="32896378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93D569-9575-A6A9-1C48-EDE628CE2663}"/>
            </a:ext>
          </a:extLst>
        </p:cNvPr>
        <p:cNvGrpSpPr/>
        <p:nvPr/>
      </p:nvGrpSpPr>
      <p:grpSpPr>
        <a:xfrm>
          <a:off x="0" y="0"/>
          <a:ext cx="0" cy="0"/>
          <a:chOff x="0" y="0"/>
          <a:chExt cx="0" cy="0"/>
        </a:xfrm>
      </p:grpSpPr>
      <p:sp>
        <p:nvSpPr>
          <p:cNvPr id="2" name="Espaço Reservado para Imagem de Slide 1">
            <a:extLst>
              <a:ext uri="{FF2B5EF4-FFF2-40B4-BE49-F238E27FC236}">
                <a16:creationId xmlns:a16="http://schemas.microsoft.com/office/drawing/2014/main" id="{A5EB5388-1AC7-0BF3-1C69-4CD027AD2A78}"/>
              </a:ext>
            </a:extLst>
          </p:cNvPr>
          <p:cNvSpPr>
            <a:spLocks noGrp="1" noRot="1" noChangeAspect="1"/>
          </p:cNvSpPr>
          <p:nvPr>
            <p:ph type="sldImg"/>
          </p:nvPr>
        </p:nvSpPr>
        <p:spPr/>
      </p:sp>
      <p:sp>
        <p:nvSpPr>
          <p:cNvPr id="3" name="Espaço Reservado para Anotações 2">
            <a:extLst>
              <a:ext uri="{FF2B5EF4-FFF2-40B4-BE49-F238E27FC236}">
                <a16:creationId xmlns:a16="http://schemas.microsoft.com/office/drawing/2014/main" id="{85B95886-3C7A-F031-7605-50B2C8E07EE9}"/>
              </a:ext>
            </a:extLst>
          </p:cNvPr>
          <p:cNvSpPr>
            <a:spLocks noGrp="1"/>
          </p:cNvSpPr>
          <p:nvPr>
            <p:ph type="body" idx="1"/>
          </p:nvPr>
        </p:nvSpPr>
        <p:spPr/>
        <p:txBody>
          <a:bodyPr>
            <a:normAutofit/>
          </a:bodyPr>
          <a:lstStyle/>
          <a:p>
            <a:endParaRPr lang="pt-BR"/>
          </a:p>
        </p:txBody>
      </p:sp>
      <p:sp>
        <p:nvSpPr>
          <p:cNvPr id="4" name="Espaço Reservado para Rodapé 3">
            <a:extLst>
              <a:ext uri="{FF2B5EF4-FFF2-40B4-BE49-F238E27FC236}">
                <a16:creationId xmlns:a16="http://schemas.microsoft.com/office/drawing/2014/main" id="{6170D3DD-A62C-02C0-D450-4B2C899F3CF2}"/>
              </a:ext>
            </a:extLst>
          </p:cNvPr>
          <p:cNvSpPr>
            <a:spLocks noGrp="1"/>
          </p:cNvSpPr>
          <p:nvPr>
            <p:ph type="ftr" sz="quarter" idx="10"/>
          </p:nvPr>
        </p:nvSpPr>
        <p:spPr/>
        <p:txBody>
          <a:bodyPr/>
          <a:lstStyle/>
          <a:p>
            <a:r>
              <a:rPr lang="pt-BR"/>
              <a:t>CGNAL/DRPPS/SRPC/MPS</a:t>
            </a:r>
          </a:p>
        </p:txBody>
      </p:sp>
      <p:sp>
        <p:nvSpPr>
          <p:cNvPr id="6" name="Espaço Reservado para Cabeçalho 5">
            <a:extLst>
              <a:ext uri="{FF2B5EF4-FFF2-40B4-BE49-F238E27FC236}">
                <a16:creationId xmlns:a16="http://schemas.microsoft.com/office/drawing/2014/main" id="{B9E1AD56-FB50-DCC0-CAC8-EEAFA130724D}"/>
              </a:ext>
            </a:extLst>
          </p:cNvPr>
          <p:cNvSpPr>
            <a:spLocks noGrp="1"/>
          </p:cNvSpPr>
          <p:nvPr>
            <p:ph type="hdr" sz="quarter" idx="11"/>
          </p:nvPr>
        </p:nvSpPr>
        <p:spPr/>
        <p:txBody>
          <a:bodyPr/>
          <a:lstStyle/>
          <a:p>
            <a:r>
              <a:rPr lang="pt-BR"/>
              <a:t>CGNAL/DRPPS/SRPC/MPS</a:t>
            </a:r>
          </a:p>
        </p:txBody>
      </p:sp>
    </p:spTree>
    <p:extLst>
      <p:ext uri="{BB962C8B-B14F-4D97-AF65-F5344CB8AC3E}">
        <p14:creationId xmlns:p14="http://schemas.microsoft.com/office/powerpoint/2010/main" val="33835650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FA3A21-E249-BE55-46B6-1143208E34D0}"/>
            </a:ext>
          </a:extLst>
        </p:cNvPr>
        <p:cNvGrpSpPr/>
        <p:nvPr/>
      </p:nvGrpSpPr>
      <p:grpSpPr>
        <a:xfrm>
          <a:off x="0" y="0"/>
          <a:ext cx="0" cy="0"/>
          <a:chOff x="0" y="0"/>
          <a:chExt cx="0" cy="0"/>
        </a:xfrm>
      </p:grpSpPr>
      <p:sp>
        <p:nvSpPr>
          <p:cNvPr id="2" name="Espaço Reservado para Imagem de Slide 1">
            <a:extLst>
              <a:ext uri="{FF2B5EF4-FFF2-40B4-BE49-F238E27FC236}">
                <a16:creationId xmlns:a16="http://schemas.microsoft.com/office/drawing/2014/main" id="{4FF26F37-C175-73F0-97F7-4BFDC693F3C8}"/>
              </a:ext>
            </a:extLst>
          </p:cNvPr>
          <p:cNvSpPr>
            <a:spLocks noGrp="1" noRot="1" noChangeAspect="1"/>
          </p:cNvSpPr>
          <p:nvPr>
            <p:ph type="sldImg"/>
          </p:nvPr>
        </p:nvSpPr>
        <p:spPr/>
      </p:sp>
      <p:sp>
        <p:nvSpPr>
          <p:cNvPr id="3" name="Espaço Reservado para Anotações 2">
            <a:extLst>
              <a:ext uri="{FF2B5EF4-FFF2-40B4-BE49-F238E27FC236}">
                <a16:creationId xmlns:a16="http://schemas.microsoft.com/office/drawing/2014/main" id="{FF379270-DCD5-64D8-67B8-FA7A0F5220B8}"/>
              </a:ext>
            </a:extLst>
          </p:cNvPr>
          <p:cNvSpPr>
            <a:spLocks noGrp="1"/>
          </p:cNvSpPr>
          <p:nvPr>
            <p:ph type="body" idx="1"/>
          </p:nvPr>
        </p:nvSpPr>
        <p:spPr/>
        <p:txBody>
          <a:bodyPr>
            <a:normAutofit/>
          </a:bodyPr>
          <a:lstStyle/>
          <a:p>
            <a:endParaRPr lang="pt-BR"/>
          </a:p>
        </p:txBody>
      </p:sp>
      <p:sp>
        <p:nvSpPr>
          <p:cNvPr id="4" name="Espaço Reservado para Rodapé 3">
            <a:extLst>
              <a:ext uri="{FF2B5EF4-FFF2-40B4-BE49-F238E27FC236}">
                <a16:creationId xmlns:a16="http://schemas.microsoft.com/office/drawing/2014/main" id="{C9535B8B-5890-C111-473A-B0B86AFE911E}"/>
              </a:ext>
            </a:extLst>
          </p:cNvPr>
          <p:cNvSpPr>
            <a:spLocks noGrp="1"/>
          </p:cNvSpPr>
          <p:nvPr>
            <p:ph type="ftr" sz="quarter" idx="10"/>
          </p:nvPr>
        </p:nvSpPr>
        <p:spPr/>
        <p:txBody>
          <a:bodyPr/>
          <a:lstStyle/>
          <a:p>
            <a:r>
              <a:rPr lang="pt-BR"/>
              <a:t>CGNAL/DRPPS/SRPC/MPS</a:t>
            </a:r>
          </a:p>
        </p:txBody>
      </p:sp>
      <p:sp>
        <p:nvSpPr>
          <p:cNvPr id="6" name="Espaço Reservado para Cabeçalho 5">
            <a:extLst>
              <a:ext uri="{FF2B5EF4-FFF2-40B4-BE49-F238E27FC236}">
                <a16:creationId xmlns:a16="http://schemas.microsoft.com/office/drawing/2014/main" id="{75C9617F-A02A-564A-B42B-7D6F87F297D3}"/>
              </a:ext>
            </a:extLst>
          </p:cNvPr>
          <p:cNvSpPr>
            <a:spLocks noGrp="1"/>
          </p:cNvSpPr>
          <p:nvPr>
            <p:ph type="hdr" sz="quarter" idx="11"/>
          </p:nvPr>
        </p:nvSpPr>
        <p:spPr/>
        <p:txBody>
          <a:bodyPr/>
          <a:lstStyle/>
          <a:p>
            <a:r>
              <a:rPr lang="pt-BR"/>
              <a:t>CGNAL/DRPPS/SRPC/MPS</a:t>
            </a:r>
          </a:p>
        </p:txBody>
      </p:sp>
    </p:spTree>
    <p:extLst>
      <p:ext uri="{BB962C8B-B14F-4D97-AF65-F5344CB8AC3E}">
        <p14:creationId xmlns:p14="http://schemas.microsoft.com/office/powerpoint/2010/main" val="31918885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125F4B-D8C7-2C73-E8F6-DC93E66C9883}"/>
            </a:ext>
          </a:extLst>
        </p:cNvPr>
        <p:cNvGrpSpPr/>
        <p:nvPr/>
      </p:nvGrpSpPr>
      <p:grpSpPr>
        <a:xfrm>
          <a:off x="0" y="0"/>
          <a:ext cx="0" cy="0"/>
          <a:chOff x="0" y="0"/>
          <a:chExt cx="0" cy="0"/>
        </a:xfrm>
      </p:grpSpPr>
      <p:sp>
        <p:nvSpPr>
          <p:cNvPr id="2" name="Espaço Reservado para Imagem de Slide 1">
            <a:extLst>
              <a:ext uri="{FF2B5EF4-FFF2-40B4-BE49-F238E27FC236}">
                <a16:creationId xmlns:a16="http://schemas.microsoft.com/office/drawing/2014/main" id="{FF6287EA-1A74-4F26-694F-BA7BBD56FEA8}"/>
              </a:ext>
            </a:extLst>
          </p:cNvPr>
          <p:cNvSpPr>
            <a:spLocks noGrp="1" noRot="1" noChangeAspect="1"/>
          </p:cNvSpPr>
          <p:nvPr>
            <p:ph type="sldImg"/>
          </p:nvPr>
        </p:nvSpPr>
        <p:spPr/>
      </p:sp>
      <p:sp>
        <p:nvSpPr>
          <p:cNvPr id="3" name="Espaço Reservado para Anotações 2">
            <a:extLst>
              <a:ext uri="{FF2B5EF4-FFF2-40B4-BE49-F238E27FC236}">
                <a16:creationId xmlns:a16="http://schemas.microsoft.com/office/drawing/2014/main" id="{5F390981-C33E-90CD-D5CD-B92D4A4CEB01}"/>
              </a:ext>
            </a:extLst>
          </p:cNvPr>
          <p:cNvSpPr>
            <a:spLocks noGrp="1"/>
          </p:cNvSpPr>
          <p:nvPr>
            <p:ph type="body" idx="1"/>
          </p:nvPr>
        </p:nvSpPr>
        <p:spPr/>
        <p:txBody>
          <a:bodyPr>
            <a:normAutofit/>
          </a:bodyPr>
          <a:lstStyle/>
          <a:p>
            <a:endParaRPr lang="pt-BR"/>
          </a:p>
        </p:txBody>
      </p:sp>
      <p:sp>
        <p:nvSpPr>
          <p:cNvPr id="4" name="Espaço Reservado para Rodapé 3">
            <a:extLst>
              <a:ext uri="{FF2B5EF4-FFF2-40B4-BE49-F238E27FC236}">
                <a16:creationId xmlns:a16="http://schemas.microsoft.com/office/drawing/2014/main" id="{A9ED834F-9446-368F-A59F-B9B0512434C8}"/>
              </a:ext>
            </a:extLst>
          </p:cNvPr>
          <p:cNvSpPr>
            <a:spLocks noGrp="1"/>
          </p:cNvSpPr>
          <p:nvPr>
            <p:ph type="ftr" sz="quarter" idx="10"/>
          </p:nvPr>
        </p:nvSpPr>
        <p:spPr/>
        <p:txBody>
          <a:bodyPr/>
          <a:lstStyle/>
          <a:p>
            <a:r>
              <a:rPr lang="pt-BR"/>
              <a:t>CGNAL/DRPPS/SRPC/MPS</a:t>
            </a:r>
          </a:p>
        </p:txBody>
      </p:sp>
      <p:sp>
        <p:nvSpPr>
          <p:cNvPr id="6" name="Espaço Reservado para Cabeçalho 5">
            <a:extLst>
              <a:ext uri="{FF2B5EF4-FFF2-40B4-BE49-F238E27FC236}">
                <a16:creationId xmlns:a16="http://schemas.microsoft.com/office/drawing/2014/main" id="{264113D8-9483-F19B-EEA4-552D324D4944}"/>
              </a:ext>
            </a:extLst>
          </p:cNvPr>
          <p:cNvSpPr>
            <a:spLocks noGrp="1"/>
          </p:cNvSpPr>
          <p:nvPr>
            <p:ph type="hdr" sz="quarter" idx="11"/>
          </p:nvPr>
        </p:nvSpPr>
        <p:spPr/>
        <p:txBody>
          <a:bodyPr/>
          <a:lstStyle/>
          <a:p>
            <a:r>
              <a:rPr lang="pt-BR"/>
              <a:t>CGNAL/DRPPS/SRPC/MPS</a:t>
            </a:r>
          </a:p>
        </p:txBody>
      </p:sp>
    </p:spTree>
    <p:extLst>
      <p:ext uri="{BB962C8B-B14F-4D97-AF65-F5344CB8AC3E}">
        <p14:creationId xmlns:p14="http://schemas.microsoft.com/office/powerpoint/2010/main" val="31702503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56A05D-D8EB-AC33-BCAC-EBA6E459B951}"/>
            </a:ext>
          </a:extLst>
        </p:cNvPr>
        <p:cNvGrpSpPr/>
        <p:nvPr/>
      </p:nvGrpSpPr>
      <p:grpSpPr>
        <a:xfrm>
          <a:off x="0" y="0"/>
          <a:ext cx="0" cy="0"/>
          <a:chOff x="0" y="0"/>
          <a:chExt cx="0" cy="0"/>
        </a:xfrm>
      </p:grpSpPr>
      <p:sp>
        <p:nvSpPr>
          <p:cNvPr id="2" name="Espaço Reservado para Imagem de Slide 1">
            <a:extLst>
              <a:ext uri="{FF2B5EF4-FFF2-40B4-BE49-F238E27FC236}">
                <a16:creationId xmlns:a16="http://schemas.microsoft.com/office/drawing/2014/main" id="{EE89DBC5-B3A3-EF30-7FAB-ADA1B2404429}"/>
              </a:ext>
            </a:extLst>
          </p:cNvPr>
          <p:cNvSpPr>
            <a:spLocks noGrp="1" noRot="1" noChangeAspect="1"/>
          </p:cNvSpPr>
          <p:nvPr>
            <p:ph type="sldImg"/>
          </p:nvPr>
        </p:nvSpPr>
        <p:spPr/>
      </p:sp>
      <p:sp>
        <p:nvSpPr>
          <p:cNvPr id="3" name="Espaço Reservado para Anotações 2">
            <a:extLst>
              <a:ext uri="{FF2B5EF4-FFF2-40B4-BE49-F238E27FC236}">
                <a16:creationId xmlns:a16="http://schemas.microsoft.com/office/drawing/2014/main" id="{97F9E446-5347-5688-1781-6887F2EC80E8}"/>
              </a:ext>
            </a:extLst>
          </p:cNvPr>
          <p:cNvSpPr>
            <a:spLocks noGrp="1"/>
          </p:cNvSpPr>
          <p:nvPr>
            <p:ph type="body" idx="1"/>
          </p:nvPr>
        </p:nvSpPr>
        <p:spPr/>
        <p:txBody>
          <a:bodyPr>
            <a:normAutofit/>
          </a:bodyPr>
          <a:lstStyle/>
          <a:p>
            <a:endParaRPr lang="pt-BR"/>
          </a:p>
        </p:txBody>
      </p:sp>
      <p:sp>
        <p:nvSpPr>
          <p:cNvPr id="4" name="Espaço Reservado para Rodapé 3">
            <a:extLst>
              <a:ext uri="{FF2B5EF4-FFF2-40B4-BE49-F238E27FC236}">
                <a16:creationId xmlns:a16="http://schemas.microsoft.com/office/drawing/2014/main" id="{0BC9EDBF-267B-8C8D-F2A0-BEC1D7B03D2D}"/>
              </a:ext>
            </a:extLst>
          </p:cNvPr>
          <p:cNvSpPr>
            <a:spLocks noGrp="1"/>
          </p:cNvSpPr>
          <p:nvPr>
            <p:ph type="ftr" sz="quarter" idx="10"/>
          </p:nvPr>
        </p:nvSpPr>
        <p:spPr/>
        <p:txBody>
          <a:bodyPr/>
          <a:lstStyle/>
          <a:p>
            <a:r>
              <a:rPr lang="pt-BR"/>
              <a:t>CGNAL/DRPPS/SRPC/MPS</a:t>
            </a:r>
          </a:p>
        </p:txBody>
      </p:sp>
      <p:sp>
        <p:nvSpPr>
          <p:cNvPr id="6" name="Espaço Reservado para Cabeçalho 5">
            <a:extLst>
              <a:ext uri="{FF2B5EF4-FFF2-40B4-BE49-F238E27FC236}">
                <a16:creationId xmlns:a16="http://schemas.microsoft.com/office/drawing/2014/main" id="{7C7D896C-B32E-6383-9FEE-C361FAFBCF98}"/>
              </a:ext>
            </a:extLst>
          </p:cNvPr>
          <p:cNvSpPr>
            <a:spLocks noGrp="1"/>
          </p:cNvSpPr>
          <p:nvPr>
            <p:ph type="hdr" sz="quarter" idx="11"/>
          </p:nvPr>
        </p:nvSpPr>
        <p:spPr/>
        <p:txBody>
          <a:bodyPr/>
          <a:lstStyle/>
          <a:p>
            <a:r>
              <a:rPr lang="pt-BR"/>
              <a:t>CGNAL/DRPPS/SRPC/MPS</a:t>
            </a:r>
          </a:p>
        </p:txBody>
      </p:sp>
    </p:spTree>
    <p:extLst>
      <p:ext uri="{BB962C8B-B14F-4D97-AF65-F5344CB8AC3E}">
        <p14:creationId xmlns:p14="http://schemas.microsoft.com/office/powerpoint/2010/main" val="16216856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2464E8-27D0-776E-6F1D-AE96E7B6943A}"/>
            </a:ext>
          </a:extLst>
        </p:cNvPr>
        <p:cNvGrpSpPr/>
        <p:nvPr/>
      </p:nvGrpSpPr>
      <p:grpSpPr>
        <a:xfrm>
          <a:off x="0" y="0"/>
          <a:ext cx="0" cy="0"/>
          <a:chOff x="0" y="0"/>
          <a:chExt cx="0" cy="0"/>
        </a:xfrm>
      </p:grpSpPr>
      <p:sp>
        <p:nvSpPr>
          <p:cNvPr id="2" name="Espaço Reservado para Imagem de Slide 1">
            <a:extLst>
              <a:ext uri="{FF2B5EF4-FFF2-40B4-BE49-F238E27FC236}">
                <a16:creationId xmlns:a16="http://schemas.microsoft.com/office/drawing/2014/main" id="{C9217474-0CD6-42B5-C0B1-B368BC46A304}"/>
              </a:ext>
            </a:extLst>
          </p:cNvPr>
          <p:cNvSpPr>
            <a:spLocks noGrp="1" noRot="1" noChangeAspect="1"/>
          </p:cNvSpPr>
          <p:nvPr>
            <p:ph type="sldImg"/>
          </p:nvPr>
        </p:nvSpPr>
        <p:spPr/>
      </p:sp>
      <p:sp>
        <p:nvSpPr>
          <p:cNvPr id="3" name="Espaço Reservado para Anotações 2">
            <a:extLst>
              <a:ext uri="{FF2B5EF4-FFF2-40B4-BE49-F238E27FC236}">
                <a16:creationId xmlns:a16="http://schemas.microsoft.com/office/drawing/2014/main" id="{89FB993F-6AD8-7C1A-DFA8-162B277427DB}"/>
              </a:ext>
            </a:extLst>
          </p:cNvPr>
          <p:cNvSpPr>
            <a:spLocks noGrp="1"/>
          </p:cNvSpPr>
          <p:nvPr>
            <p:ph type="body" idx="1"/>
          </p:nvPr>
        </p:nvSpPr>
        <p:spPr/>
        <p:txBody>
          <a:bodyPr>
            <a:normAutofit/>
          </a:bodyPr>
          <a:lstStyle/>
          <a:p>
            <a:endParaRPr lang="pt-BR"/>
          </a:p>
        </p:txBody>
      </p:sp>
      <p:sp>
        <p:nvSpPr>
          <p:cNvPr id="4" name="Espaço Reservado para Rodapé 3">
            <a:extLst>
              <a:ext uri="{FF2B5EF4-FFF2-40B4-BE49-F238E27FC236}">
                <a16:creationId xmlns:a16="http://schemas.microsoft.com/office/drawing/2014/main" id="{879E5953-9D9E-E12E-917E-17703FD3A0E8}"/>
              </a:ext>
            </a:extLst>
          </p:cNvPr>
          <p:cNvSpPr>
            <a:spLocks noGrp="1"/>
          </p:cNvSpPr>
          <p:nvPr>
            <p:ph type="ftr" sz="quarter" idx="10"/>
          </p:nvPr>
        </p:nvSpPr>
        <p:spPr/>
        <p:txBody>
          <a:bodyPr/>
          <a:lstStyle/>
          <a:p>
            <a:r>
              <a:rPr lang="pt-BR"/>
              <a:t>CGNAL/DRPPS/SRPC/MPS</a:t>
            </a:r>
          </a:p>
        </p:txBody>
      </p:sp>
      <p:sp>
        <p:nvSpPr>
          <p:cNvPr id="6" name="Espaço Reservado para Cabeçalho 5">
            <a:extLst>
              <a:ext uri="{FF2B5EF4-FFF2-40B4-BE49-F238E27FC236}">
                <a16:creationId xmlns:a16="http://schemas.microsoft.com/office/drawing/2014/main" id="{71F57047-CFE6-FDCF-BA5A-08E9248E4328}"/>
              </a:ext>
            </a:extLst>
          </p:cNvPr>
          <p:cNvSpPr>
            <a:spLocks noGrp="1"/>
          </p:cNvSpPr>
          <p:nvPr>
            <p:ph type="hdr" sz="quarter" idx="11"/>
          </p:nvPr>
        </p:nvSpPr>
        <p:spPr/>
        <p:txBody>
          <a:bodyPr/>
          <a:lstStyle/>
          <a:p>
            <a:r>
              <a:rPr lang="pt-BR"/>
              <a:t>CGNAL/DRPPS/SRPC/MPS</a:t>
            </a:r>
          </a:p>
        </p:txBody>
      </p:sp>
    </p:spTree>
    <p:extLst>
      <p:ext uri="{BB962C8B-B14F-4D97-AF65-F5344CB8AC3E}">
        <p14:creationId xmlns:p14="http://schemas.microsoft.com/office/powerpoint/2010/main" val="38949556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16B7E5-B80C-F645-9CC3-2339E8561778}"/>
            </a:ext>
          </a:extLst>
        </p:cNvPr>
        <p:cNvGrpSpPr/>
        <p:nvPr/>
      </p:nvGrpSpPr>
      <p:grpSpPr>
        <a:xfrm>
          <a:off x="0" y="0"/>
          <a:ext cx="0" cy="0"/>
          <a:chOff x="0" y="0"/>
          <a:chExt cx="0" cy="0"/>
        </a:xfrm>
      </p:grpSpPr>
      <p:sp>
        <p:nvSpPr>
          <p:cNvPr id="2" name="Espaço Reservado para Imagem de Slide 1">
            <a:extLst>
              <a:ext uri="{FF2B5EF4-FFF2-40B4-BE49-F238E27FC236}">
                <a16:creationId xmlns:a16="http://schemas.microsoft.com/office/drawing/2014/main" id="{D2FECAE1-A4CD-AD2B-E8E7-CD0D7143EEF8}"/>
              </a:ext>
            </a:extLst>
          </p:cNvPr>
          <p:cNvSpPr>
            <a:spLocks noGrp="1" noRot="1" noChangeAspect="1"/>
          </p:cNvSpPr>
          <p:nvPr>
            <p:ph type="sldImg"/>
          </p:nvPr>
        </p:nvSpPr>
        <p:spPr/>
      </p:sp>
      <p:sp>
        <p:nvSpPr>
          <p:cNvPr id="3" name="Espaço Reservado para Anotações 2">
            <a:extLst>
              <a:ext uri="{FF2B5EF4-FFF2-40B4-BE49-F238E27FC236}">
                <a16:creationId xmlns:a16="http://schemas.microsoft.com/office/drawing/2014/main" id="{40293187-B9BA-6E57-D9AD-91B6EFF4A461}"/>
              </a:ext>
            </a:extLst>
          </p:cNvPr>
          <p:cNvSpPr>
            <a:spLocks noGrp="1"/>
          </p:cNvSpPr>
          <p:nvPr>
            <p:ph type="body" idx="1"/>
          </p:nvPr>
        </p:nvSpPr>
        <p:spPr/>
        <p:txBody>
          <a:bodyPr>
            <a:normAutofit/>
          </a:bodyPr>
          <a:lstStyle/>
          <a:p>
            <a:endParaRPr lang="pt-BR"/>
          </a:p>
        </p:txBody>
      </p:sp>
      <p:sp>
        <p:nvSpPr>
          <p:cNvPr id="4" name="Espaço Reservado para Rodapé 3">
            <a:extLst>
              <a:ext uri="{FF2B5EF4-FFF2-40B4-BE49-F238E27FC236}">
                <a16:creationId xmlns:a16="http://schemas.microsoft.com/office/drawing/2014/main" id="{7FCFF1A5-9EE8-A163-44F7-244D999FFCC2}"/>
              </a:ext>
            </a:extLst>
          </p:cNvPr>
          <p:cNvSpPr>
            <a:spLocks noGrp="1"/>
          </p:cNvSpPr>
          <p:nvPr>
            <p:ph type="ftr" sz="quarter" idx="10"/>
          </p:nvPr>
        </p:nvSpPr>
        <p:spPr/>
        <p:txBody>
          <a:bodyPr/>
          <a:lstStyle/>
          <a:p>
            <a:r>
              <a:rPr lang="pt-BR"/>
              <a:t>CGNAL/DRPPS/SRPC/MPS</a:t>
            </a:r>
          </a:p>
        </p:txBody>
      </p:sp>
      <p:sp>
        <p:nvSpPr>
          <p:cNvPr id="6" name="Espaço Reservado para Cabeçalho 5">
            <a:extLst>
              <a:ext uri="{FF2B5EF4-FFF2-40B4-BE49-F238E27FC236}">
                <a16:creationId xmlns:a16="http://schemas.microsoft.com/office/drawing/2014/main" id="{49DADF61-8C55-D658-4E70-D7B0797AD893}"/>
              </a:ext>
            </a:extLst>
          </p:cNvPr>
          <p:cNvSpPr>
            <a:spLocks noGrp="1"/>
          </p:cNvSpPr>
          <p:nvPr>
            <p:ph type="hdr" sz="quarter" idx="11"/>
          </p:nvPr>
        </p:nvSpPr>
        <p:spPr/>
        <p:txBody>
          <a:bodyPr/>
          <a:lstStyle/>
          <a:p>
            <a:r>
              <a:rPr lang="pt-BR"/>
              <a:t>CGNAL/DRPPS/SRPC/MPS</a:t>
            </a:r>
          </a:p>
        </p:txBody>
      </p:sp>
    </p:spTree>
    <p:extLst>
      <p:ext uri="{BB962C8B-B14F-4D97-AF65-F5344CB8AC3E}">
        <p14:creationId xmlns:p14="http://schemas.microsoft.com/office/powerpoint/2010/main" val="20317505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14A00F3-567B-8A49-83AC-DF65EE80A0B7}"/>
              </a:ext>
            </a:extLst>
          </p:cNvPr>
          <p:cNvSpPr>
            <a:spLocks noGrp="1"/>
          </p:cNvSpPr>
          <p:nvPr>
            <p:ph type="ctrTitle"/>
          </p:nvPr>
        </p:nvSpPr>
        <p:spPr>
          <a:xfrm>
            <a:off x="1524000" y="1122363"/>
            <a:ext cx="9144000" cy="2387600"/>
          </a:xfrm>
        </p:spPr>
        <p:txBody>
          <a:bodyPr anchor="b"/>
          <a:lstStyle>
            <a:lvl1pPr algn="ctr">
              <a:defRPr sz="6000"/>
            </a:lvl1pPr>
          </a:lstStyle>
          <a:p>
            <a:r>
              <a:rPr lang="pt-BR"/>
              <a:t>Clique para editar o título Mestre</a:t>
            </a:r>
          </a:p>
        </p:txBody>
      </p:sp>
      <p:sp>
        <p:nvSpPr>
          <p:cNvPr id="3" name="Subtítulo 2">
            <a:extLst>
              <a:ext uri="{FF2B5EF4-FFF2-40B4-BE49-F238E27FC236}">
                <a16:creationId xmlns:a16="http://schemas.microsoft.com/office/drawing/2014/main" id="{C32C1CBC-FDAD-EE46-885B-EBBAE211395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t-BR"/>
              <a:t>Clique para editar o estilo do subtítulo Mestre</a:t>
            </a:r>
          </a:p>
        </p:txBody>
      </p:sp>
      <p:sp>
        <p:nvSpPr>
          <p:cNvPr id="4" name="Espaço Reservado para Data 3">
            <a:extLst>
              <a:ext uri="{FF2B5EF4-FFF2-40B4-BE49-F238E27FC236}">
                <a16:creationId xmlns:a16="http://schemas.microsoft.com/office/drawing/2014/main" id="{E1B7365A-130D-4C4C-91AD-822BB0C3D56A}"/>
              </a:ext>
            </a:extLst>
          </p:cNvPr>
          <p:cNvSpPr>
            <a:spLocks noGrp="1"/>
          </p:cNvSpPr>
          <p:nvPr>
            <p:ph type="dt" sz="half" idx="10"/>
          </p:nvPr>
        </p:nvSpPr>
        <p:spPr/>
        <p:txBody>
          <a:bodyPr/>
          <a:lstStyle/>
          <a:p>
            <a:fld id="{7B779683-8D6E-4944-ABF6-34D4007B03B7}" type="datetimeFigureOut">
              <a:rPr lang="pt-BR" smtClean="0"/>
              <a:pPr/>
              <a:t>26/04/2026</a:t>
            </a:fld>
            <a:endParaRPr lang="pt-BR"/>
          </a:p>
        </p:txBody>
      </p:sp>
      <p:sp>
        <p:nvSpPr>
          <p:cNvPr id="5" name="Espaço Reservado para Rodapé 4">
            <a:extLst>
              <a:ext uri="{FF2B5EF4-FFF2-40B4-BE49-F238E27FC236}">
                <a16:creationId xmlns:a16="http://schemas.microsoft.com/office/drawing/2014/main" id="{0451BB12-E431-5648-963C-305449D36E05}"/>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BBDB8616-868B-C74F-A3A9-65E604C1011A}"/>
              </a:ext>
            </a:extLst>
          </p:cNvPr>
          <p:cNvSpPr>
            <a:spLocks noGrp="1"/>
          </p:cNvSpPr>
          <p:nvPr>
            <p:ph type="sldNum" sz="quarter" idx="12"/>
          </p:nvPr>
        </p:nvSpPr>
        <p:spPr/>
        <p:txBody>
          <a:bodyPr/>
          <a:lstStyle/>
          <a:p>
            <a:fld id="{2E414F77-D53A-E74C-A68E-F5C244E92AE4}" type="slidenum">
              <a:rPr lang="pt-BR" smtClean="0"/>
              <a:pPr/>
              <a:t>‹nº›</a:t>
            </a:fld>
            <a:endParaRPr lang="pt-BR"/>
          </a:p>
        </p:txBody>
      </p:sp>
    </p:spTree>
    <p:extLst>
      <p:ext uri="{BB962C8B-B14F-4D97-AF65-F5344CB8AC3E}">
        <p14:creationId xmlns:p14="http://schemas.microsoft.com/office/powerpoint/2010/main" val="31409976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57226DC-4AEB-E140-AA1F-102BF0EB4696}"/>
              </a:ext>
            </a:extLst>
          </p:cNvPr>
          <p:cNvSpPr>
            <a:spLocks noGrp="1"/>
          </p:cNvSpPr>
          <p:nvPr>
            <p:ph type="title"/>
          </p:nvPr>
        </p:nvSpPr>
        <p:spPr/>
        <p:txBody>
          <a:bodyPr/>
          <a:lstStyle/>
          <a:p>
            <a:r>
              <a:rPr lang="pt-BR"/>
              <a:t>Clique para editar o título Mestre</a:t>
            </a:r>
          </a:p>
        </p:txBody>
      </p:sp>
      <p:sp>
        <p:nvSpPr>
          <p:cNvPr id="3" name="Espaço Reservado para Texto Vertical 2">
            <a:extLst>
              <a:ext uri="{FF2B5EF4-FFF2-40B4-BE49-F238E27FC236}">
                <a16:creationId xmlns:a16="http://schemas.microsoft.com/office/drawing/2014/main" id="{DD3EDDF9-BE8B-9A4A-8B8F-DF802D615616}"/>
              </a:ext>
            </a:extLst>
          </p:cNvPr>
          <p:cNvSpPr>
            <a:spLocks noGrp="1"/>
          </p:cNvSpPr>
          <p:nvPr>
            <p:ph type="body" orient="vert" idx="1"/>
          </p:nvPr>
        </p:nvSpPr>
        <p:spPr/>
        <p:txBody>
          <a:bodyPr vert="eaVert"/>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01280A9B-DA2D-7844-BC07-57AD3016F4E7}"/>
              </a:ext>
            </a:extLst>
          </p:cNvPr>
          <p:cNvSpPr>
            <a:spLocks noGrp="1"/>
          </p:cNvSpPr>
          <p:nvPr>
            <p:ph type="dt" sz="half" idx="10"/>
          </p:nvPr>
        </p:nvSpPr>
        <p:spPr/>
        <p:txBody>
          <a:bodyPr/>
          <a:lstStyle/>
          <a:p>
            <a:fld id="{7B779683-8D6E-4944-ABF6-34D4007B03B7}" type="datetimeFigureOut">
              <a:rPr lang="pt-BR" smtClean="0"/>
              <a:pPr/>
              <a:t>26/04/2026</a:t>
            </a:fld>
            <a:endParaRPr lang="pt-BR"/>
          </a:p>
        </p:txBody>
      </p:sp>
      <p:sp>
        <p:nvSpPr>
          <p:cNvPr id="5" name="Espaço Reservado para Rodapé 4">
            <a:extLst>
              <a:ext uri="{FF2B5EF4-FFF2-40B4-BE49-F238E27FC236}">
                <a16:creationId xmlns:a16="http://schemas.microsoft.com/office/drawing/2014/main" id="{008979DF-AFE5-264D-9A02-3E7B6CF250E0}"/>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4C8A422F-51DA-1E45-8D35-4AF1A1A18450}"/>
              </a:ext>
            </a:extLst>
          </p:cNvPr>
          <p:cNvSpPr>
            <a:spLocks noGrp="1"/>
          </p:cNvSpPr>
          <p:nvPr>
            <p:ph type="sldNum" sz="quarter" idx="12"/>
          </p:nvPr>
        </p:nvSpPr>
        <p:spPr/>
        <p:txBody>
          <a:bodyPr/>
          <a:lstStyle/>
          <a:p>
            <a:fld id="{2E414F77-D53A-E74C-A68E-F5C244E92AE4}" type="slidenum">
              <a:rPr lang="pt-BR" smtClean="0"/>
              <a:pPr/>
              <a:t>‹nº›</a:t>
            </a:fld>
            <a:endParaRPr lang="pt-BR"/>
          </a:p>
        </p:txBody>
      </p:sp>
    </p:spTree>
    <p:extLst>
      <p:ext uri="{BB962C8B-B14F-4D97-AF65-F5344CB8AC3E}">
        <p14:creationId xmlns:p14="http://schemas.microsoft.com/office/powerpoint/2010/main" val="13988875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exto e Título Vertical">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B0322B47-54FF-8C41-A193-5FABA6A5CFE4}"/>
              </a:ext>
            </a:extLst>
          </p:cNvPr>
          <p:cNvSpPr>
            <a:spLocks noGrp="1"/>
          </p:cNvSpPr>
          <p:nvPr>
            <p:ph type="title" orient="vert"/>
          </p:nvPr>
        </p:nvSpPr>
        <p:spPr>
          <a:xfrm>
            <a:off x="8724900" y="365125"/>
            <a:ext cx="2628900" cy="5811838"/>
          </a:xfrm>
        </p:spPr>
        <p:txBody>
          <a:bodyPr vert="eaVert"/>
          <a:lstStyle/>
          <a:p>
            <a:r>
              <a:rPr lang="pt-BR"/>
              <a:t>Clique para editar o título Mestre</a:t>
            </a:r>
          </a:p>
        </p:txBody>
      </p:sp>
      <p:sp>
        <p:nvSpPr>
          <p:cNvPr id="3" name="Espaço Reservado para Texto Vertical 2">
            <a:extLst>
              <a:ext uri="{FF2B5EF4-FFF2-40B4-BE49-F238E27FC236}">
                <a16:creationId xmlns:a16="http://schemas.microsoft.com/office/drawing/2014/main" id="{7036A4B5-DB0C-DF43-AEBE-2729D5E4BFD1}"/>
              </a:ext>
            </a:extLst>
          </p:cNvPr>
          <p:cNvSpPr>
            <a:spLocks noGrp="1"/>
          </p:cNvSpPr>
          <p:nvPr>
            <p:ph type="body" orient="vert" idx="1"/>
          </p:nvPr>
        </p:nvSpPr>
        <p:spPr>
          <a:xfrm>
            <a:off x="838200" y="365125"/>
            <a:ext cx="7734300" cy="5811838"/>
          </a:xfrm>
        </p:spPr>
        <p:txBody>
          <a:bodyPr vert="eaVert"/>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C220770B-5CA5-A04C-9D62-73FA60462065}"/>
              </a:ext>
            </a:extLst>
          </p:cNvPr>
          <p:cNvSpPr>
            <a:spLocks noGrp="1"/>
          </p:cNvSpPr>
          <p:nvPr>
            <p:ph type="dt" sz="half" idx="10"/>
          </p:nvPr>
        </p:nvSpPr>
        <p:spPr/>
        <p:txBody>
          <a:bodyPr/>
          <a:lstStyle/>
          <a:p>
            <a:fld id="{7B779683-8D6E-4944-ABF6-34D4007B03B7}" type="datetimeFigureOut">
              <a:rPr lang="pt-BR" smtClean="0"/>
              <a:pPr/>
              <a:t>26/04/2026</a:t>
            </a:fld>
            <a:endParaRPr lang="pt-BR"/>
          </a:p>
        </p:txBody>
      </p:sp>
      <p:sp>
        <p:nvSpPr>
          <p:cNvPr id="5" name="Espaço Reservado para Rodapé 4">
            <a:extLst>
              <a:ext uri="{FF2B5EF4-FFF2-40B4-BE49-F238E27FC236}">
                <a16:creationId xmlns:a16="http://schemas.microsoft.com/office/drawing/2014/main" id="{DE8BB04A-8FDC-7D4E-AE69-3D610A8D08DC}"/>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6479C05C-43C8-EA43-8109-92EE6EAFA7C2}"/>
              </a:ext>
            </a:extLst>
          </p:cNvPr>
          <p:cNvSpPr>
            <a:spLocks noGrp="1"/>
          </p:cNvSpPr>
          <p:nvPr>
            <p:ph type="sldNum" sz="quarter" idx="12"/>
          </p:nvPr>
        </p:nvSpPr>
        <p:spPr/>
        <p:txBody>
          <a:bodyPr/>
          <a:lstStyle/>
          <a:p>
            <a:fld id="{2E414F77-D53A-E74C-A68E-F5C244E92AE4}" type="slidenum">
              <a:rPr lang="pt-BR" smtClean="0"/>
              <a:pPr/>
              <a:t>‹nº›</a:t>
            </a:fld>
            <a:endParaRPr lang="pt-BR"/>
          </a:p>
        </p:txBody>
      </p:sp>
    </p:spTree>
    <p:extLst>
      <p:ext uri="{BB962C8B-B14F-4D97-AF65-F5344CB8AC3E}">
        <p14:creationId xmlns:p14="http://schemas.microsoft.com/office/powerpoint/2010/main" val="14410703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Slide de Iten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4DCF038-29D8-F30B-B300-DD0DD6D2D970}"/>
              </a:ext>
            </a:extLst>
          </p:cNvPr>
          <p:cNvSpPr>
            <a:spLocks noGrp="1"/>
          </p:cNvSpPr>
          <p:nvPr>
            <p:ph type="title"/>
          </p:nvPr>
        </p:nvSpPr>
        <p:spPr>
          <a:xfrm>
            <a:off x="1541972" y="948957"/>
            <a:ext cx="9108056" cy="952305"/>
          </a:xfrm>
        </p:spPr>
        <p:txBody>
          <a:bodyPr>
            <a:normAutofit/>
          </a:bodyPr>
          <a:lstStyle>
            <a:lvl1pPr algn="ctr">
              <a:defRPr sz="3200"/>
            </a:lvl1pPr>
          </a:lstStyle>
          <a:p>
            <a:r>
              <a:rPr lang="pt-BR"/>
              <a:t>Clique para editar o título Mestre</a:t>
            </a:r>
          </a:p>
        </p:txBody>
      </p:sp>
      <p:sp>
        <p:nvSpPr>
          <p:cNvPr id="4" name="Espaço Reservado para Texto 4">
            <a:extLst>
              <a:ext uri="{FF2B5EF4-FFF2-40B4-BE49-F238E27FC236}">
                <a16:creationId xmlns:a16="http://schemas.microsoft.com/office/drawing/2014/main" id="{AB170EF9-9ABE-B29C-1E15-717909EEBE87}"/>
              </a:ext>
            </a:extLst>
          </p:cNvPr>
          <p:cNvSpPr>
            <a:spLocks noGrp="1"/>
          </p:cNvSpPr>
          <p:nvPr>
            <p:ph type="body" sz="quarter" idx="12" hasCustomPrompt="1"/>
          </p:nvPr>
        </p:nvSpPr>
        <p:spPr>
          <a:xfrm>
            <a:off x="1452167" y="2419023"/>
            <a:ext cx="4441166" cy="400405"/>
          </a:xfrm>
        </p:spPr>
        <p:txBody>
          <a:bodyPr>
            <a:normAutofit/>
          </a:bodyPr>
          <a:lstStyle>
            <a:lvl1pPr marL="0" indent="0">
              <a:buNone/>
              <a:defRPr sz="2000" b="1">
                <a:solidFill>
                  <a:schemeClr val="accent1"/>
                </a:solidFill>
              </a:defRPr>
            </a:lvl1pPr>
            <a:lvl2pPr marL="457200" indent="0">
              <a:buNone/>
              <a:defRPr sz="2000"/>
            </a:lvl2pPr>
            <a:lvl3pPr marL="914400" indent="0">
              <a:buNone/>
              <a:defRPr sz="1800"/>
            </a:lvl3pPr>
            <a:lvl4pPr marL="1371600" indent="0">
              <a:buNone/>
              <a:defRPr sz="1800"/>
            </a:lvl4pPr>
            <a:lvl5pPr marL="1828800" indent="0">
              <a:buNone/>
              <a:defRPr sz="1800"/>
            </a:lvl5pPr>
          </a:lstStyle>
          <a:p>
            <a:pPr lvl="0"/>
            <a:r>
              <a:rPr lang="pt-BR"/>
              <a:t>Título</a:t>
            </a:r>
          </a:p>
        </p:txBody>
      </p:sp>
      <p:sp>
        <p:nvSpPr>
          <p:cNvPr id="5" name="Espaço Reservado para Texto 4">
            <a:extLst>
              <a:ext uri="{FF2B5EF4-FFF2-40B4-BE49-F238E27FC236}">
                <a16:creationId xmlns:a16="http://schemas.microsoft.com/office/drawing/2014/main" id="{AC4D9B13-E1D5-0493-7D74-85F65DC516BB}"/>
              </a:ext>
            </a:extLst>
          </p:cNvPr>
          <p:cNvSpPr>
            <a:spLocks noGrp="1"/>
          </p:cNvSpPr>
          <p:nvPr>
            <p:ph type="body" sz="quarter" idx="13" hasCustomPrompt="1"/>
          </p:nvPr>
        </p:nvSpPr>
        <p:spPr>
          <a:xfrm>
            <a:off x="1452167" y="2971953"/>
            <a:ext cx="4441166" cy="708930"/>
          </a:xfrm>
        </p:spPr>
        <p:txBody>
          <a:bodyPr>
            <a:normAutofit/>
          </a:bodyPr>
          <a:lstStyle>
            <a:lvl1pPr marL="0" indent="0">
              <a:buNone/>
              <a:defRPr sz="1800" b="0"/>
            </a:lvl1pPr>
            <a:lvl2pPr marL="457200" indent="0">
              <a:buNone/>
              <a:defRPr sz="2000"/>
            </a:lvl2pPr>
            <a:lvl3pPr marL="914400" indent="0">
              <a:buNone/>
              <a:defRPr sz="1800"/>
            </a:lvl3pPr>
            <a:lvl4pPr marL="1371600" indent="0">
              <a:buNone/>
              <a:defRPr sz="1800"/>
            </a:lvl4pPr>
            <a:lvl5pPr marL="1828800" indent="0">
              <a:buNone/>
              <a:defRPr sz="1800"/>
            </a:lvl5pPr>
          </a:lstStyle>
          <a:p>
            <a:pPr lvl="0"/>
            <a:r>
              <a:rPr lang="pt-BR"/>
              <a:t>Título</a:t>
            </a:r>
          </a:p>
        </p:txBody>
      </p:sp>
      <p:sp>
        <p:nvSpPr>
          <p:cNvPr id="6" name="Espaço Reservado para Texto 4">
            <a:extLst>
              <a:ext uri="{FF2B5EF4-FFF2-40B4-BE49-F238E27FC236}">
                <a16:creationId xmlns:a16="http://schemas.microsoft.com/office/drawing/2014/main" id="{C81C6CC2-FFBA-316C-E36D-ABA11F08D265}"/>
              </a:ext>
            </a:extLst>
          </p:cNvPr>
          <p:cNvSpPr>
            <a:spLocks noGrp="1"/>
          </p:cNvSpPr>
          <p:nvPr>
            <p:ph type="body" sz="quarter" idx="14" hasCustomPrompt="1"/>
          </p:nvPr>
        </p:nvSpPr>
        <p:spPr>
          <a:xfrm>
            <a:off x="1452167" y="4156903"/>
            <a:ext cx="4441166" cy="400405"/>
          </a:xfrm>
        </p:spPr>
        <p:txBody>
          <a:bodyPr>
            <a:normAutofit/>
          </a:bodyPr>
          <a:lstStyle>
            <a:lvl1pPr marL="0" indent="0">
              <a:buNone/>
              <a:defRPr sz="2000" b="1">
                <a:solidFill>
                  <a:schemeClr val="accent1"/>
                </a:solidFill>
              </a:defRPr>
            </a:lvl1pPr>
            <a:lvl2pPr marL="457200" indent="0">
              <a:buNone/>
              <a:defRPr sz="2000"/>
            </a:lvl2pPr>
            <a:lvl3pPr marL="914400" indent="0">
              <a:buNone/>
              <a:defRPr sz="1800"/>
            </a:lvl3pPr>
            <a:lvl4pPr marL="1371600" indent="0">
              <a:buNone/>
              <a:defRPr sz="1800"/>
            </a:lvl4pPr>
            <a:lvl5pPr marL="1828800" indent="0">
              <a:buNone/>
              <a:defRPr sz="1800"/>
            </a:lvl5pPr>
          </a:lstStyle>
          <a:p>
            <a:pPr lvl="0"/>
            <a:r>
              <a:rPr lang="pt-BR"/>
              <a:t>Título</a:t>
            </a:r>
          </a:p>
        </p:txBody>
      </p:sp>
      <p:sp>
        <p:nvSpPr>
          <p:cNvPr id="7" name="Espaço Reservado para Texto 4">
            <a:extLst>
              <a:ext uri="{FF2B5EF4-FFF2-40B4-BE49-F238E27FC236}">
                <a16:creationId xmlns:a16="http://schemas.microsoft.com/office/drawing/2014/main" id="{AF216EEA-9BA0-CBE0-331E-C1D633754BA6}"/>
              </a:ext>
            </a:extLst>
          </p:cNvPr>
          <p:cNvSpPr>
            <a:spLocks noGrp="1"/>
          </p:cNvSpPr>
          <p:nvPr>
            <p:ph type="body" sz="quarter" idx="15" hasCustomPrompt="1"/>
          </p:nvPr>
        </p:nvSpPr>
        <p:spPr>
          <a:xfrm>
            <a:off x="1452167" y="4709833"/>
            <a:ext cx="4441166" cy="708930"/>
          </a:xfrm>
        </p:spPr>
        <p:txBody>
          <a:bodyPr>
            <a:normAutofit/>
          </a:bodyPr>
          <a:lstStyle>
            <a:lvl1pPr marL="0" indent="0">
              <a:buNone/>
              <a:defRPr sz="1800" b="0"/>
            </a:lvl1pPr>
            <a:lvl2pPr marL="457200" indent="0">
              <a:buNone/>
              <a:defRPr sz="2000"/>
            </a:lvl2pPr>
            <a:lvl3pPr marL="914400" indent="0">
              <a:buNone/>
              <a:defRPr sz="1800"/>
            </a:lvl3pPr>
            <a:lvl4pPr marL="1371600" indent="0">
              <a:buNone/>
              <a:defRPr sz="1800"/>
            </a:lvl4pPr>
            <a:lvl5pPr marL="1828800" indent="0">
              <a:buNone/>
              <a:defRPr sz="1800"/>
            </a:lvl5pPr>
          </a:lstStyle>
          <a:p>
            <a:pPr lvl="0"/>
            <a:r>
              <a:rPr lang="pt-BR"/>
              <a:t>Título</a:t>
            </a:r>
          </a:p>
        </p:txBody>
      </p:sp>
      <p:sp>
        <p:nvSpPr>
          <p:cNvPr id="8" name="Espaço Reservado para Texto 4">
            <a:extLst>
              <a:ext uri="{FF2B5EF4-FFF2-40B4-BE49-F238E27FC236}">
                <a16:creationId xmlns:a16="http://schemas.microsoft.com/office/drawing/2014/main" id="{BAAE2057-E8ED-415F-489E-6EE66753E576}"/>
              </a:ext>
            </a:extLst>
          </p:cNvPr>
          <p:cNvSpPr>
            <a:spLocks noGrp="1"/>
          </p:cNvSpPr>
          <p:nvPr>
            <p:ph type="body" sz="quarter" idx="16" hasCustomPrompt="1"/>
          </p:nvPr>
        </p:nvSpPr>
        <p:spPr>
          <a:xfrm>
            <a:off x="6348005" y="2419023"/>
            <a:ext cx="4371034" cy="400405"/>
          </a:xfrm>
        </p:spPr>
        <p:txBody>
          <a:bodyPr>
            <a:normAutofit/>
          </a:bodyPr>
          <a:lstStyle>
            <a:lvl1pPr marL="0" indent="0">
              <a:buNone/>
              <a:defRPr sz="2000" b="1">
                <a:solidFill>
                  <a:schemeClr val="accent1"/>
                </a:solidFill>
              </a:defRPr>
            </a:lvl1pPr>
            <a:lvl2pPr marL="457200" indent="0">
              <a:buNone/>
              <a:defRPr sz="2000"/>
            </a:lvl2pPr>
            <a:lvl3pPr marL="914400" indent="0">
              <a:buNone/>
              <a:defRPr sz="1800"/>
            </a:lvl3pPr>
            <a:lvl4pPr marL="1371600" indent="0">
              <a:buNone/>
              <a:defRPr sz="1800"/>
            </a:lvl4pPr>
            <a:lvl5pPr marL="1828800" indent="0">
              <a:buNone/>
              <a:defRPr sz="1800"/>
            </a:lvl5pPr>
          </a:lstStyle>
          <a:p>
            <a:pPr lvl="0"/>
            <a:r>
              <a:rPr lang="pt-BR"/>
              <a:t>Título</a:t>
            </a:r>
          </a:p>
        </p:txBody>
      </p:sp>
      <p:sp>
        <p:nvSpPr>
          <p:cNvPr id="9" name="Espaço Reservado para Texto 4">
            <a:extLst>
              <a:ext uri="{FF2B5EF4-FFF2-40B4-BE49-F238E27FC236}">
                <a16:creationId xmlns:a16="http://schemas.microsoft.com/office/drawing/2014/main" id="{E0ADE26D-50DF-0AF0-7CFF-0FF6D99ACE19}"/>
              </a:ext>
            </a:extLst>
          </p:cNvPr>
          <p:cNvSpPr>
            <a:spLocks noGrp="1"/>
          </p:cNvSpPr>
          <p:nvPr>
            <p:ph type="body" sz="quarter" idx="17" hasCustomPrompt="1"/>
          </p:nvPr>
        </p:nvSpPr>
        <p:spPr>
          <a:xfrm>
            <a:off x="6348005" y="2971953"/>
            <a:ext cx="4371034" cy="708930"/>
          </a:xfrm>
        </p:spPr>
        <p:txBody>
          <a:bodyPr>
            <a:normAutofit/>
          </a:bodyPr>
          <a:lstStyle>
            <a:lvl1pPr marL="0" indent="0">
              <a:buNone/>
              <a:defRPr sz="1800" b="0"/>
            </a:lvl1pPr>
            <a:lvl2pPr marL="457200" indent="0">
              <a:buNone/>
              <a:defRPr sz="2000"/>
            </a:lvl2pPr>
            <a:lvl3pPr marL="914400" indent="0">
              <a:buNone/>
              <a:defRPr sz="1800"/>
            </a:lvl3pPr>
            <a:lvl4pPr marL="1371600" indent="0">
              <a:buNone/>
              <a:defRPr sz="1800"/>
            </a:lvl4pPr>
            <a:lvl5pPr marL="1828800" indent="0">
              <a:buNone/>
              <a:defRPr sz="1800"/>
            </a:lvl5pPr>
          </a:lstStyle>
          <a:p>
            <a:pPr lvl="0"/>
            <a:r>
              <a:rPr lang="pt-BR"/>
              <a:t>Título</a:t>
            </a:r>
          </a:p>
        </p:txBody>
      </p:sp>
      <p:sp>
        <p:nvSpPr>
          <p:cNvPr id="10" name="Espaço Reservado para Texto 4">
            <a:extLst>
              <a:ext uri="{FF2B5EF4-FFF2-40B4-BE49-F238E27FC236}">
                <a16:creationId xmlns:a16="http://schemas.microsoft.com/office/drawing/2014/main" id="{8B44C3C6-EA2F-662E-520B-E67A7924E158}"/>
              </a:ext>
            </a:extLst>
          </p:cNvPr>
          <p:cNvSpPr>
            <a:spLocks noGrp="1"/>
          </p:cNvSpPr>
          <p:nvPr>
            <p:ph type="body" sz="quarter" idx="18" hasCustomPrompt="1"/>
          </p:nvPr>
        </p:nvSpPr>
        <p:spPr>
          <a:xfrm>
            <a:off x="6348005" y="4156903"/>
            <a:ext cx="4371034" cy="400405"/>
          </a:xfrm>
        </p:spPr>
        <p:txBody>
          <a:bodyPr>
            <a:normAutofit/>
          </a:bodyPr>
          <a:lstStyle>
            <a:lvl1pPr marL="0" indent="0">
              <a:buNone/>
              <a:defRPr sz="2000" b="1">
                <a:solidFill>
                  <a:schemeClr val="accent1"/>
                </a:solidFill>
              </a:defRPr>
            </a:lvl1pPr>
            <a:lvl2pPr marL="457200" indent="0">
              <a:buNone/>
              <a:defRPr sz="2000"/>
            </a:lvl2pPr>
            <a:lvl3pPr marL="914400" indent="0">
              <a:buNone/>
              <a:defRPr sz="1800"/>
            </a:lvl3pPr>
            <a:lvl4pPr marL="1371600" indent="0">
              <a:buNone/>
              <a:defRPr sz="1800"/>
            </a:lvl4pPr>
            <a:lvl5pPr marL="1828800" indent="0">
              <a:buNone/>
              <a:defRPr sz="1800"/>
            </a:lvl5pPr>
          </a:lstStyle>
          <a:p>
            <a:pPr lvl="0"/>
            <a:r>
              <a:rPr lang="pt-BR"/>
              <a:t>Título</a:t>
            </a:r>
          </a:p>
        </p:txBody>
      </p:sp>
      <p:sp>
        <p:nvSpPr>
          <p:cNvPr id="11" name="Espaço Reservado para Texto 4">
            <a:extLst>
              <a:ext uri="{FF2B5EF4-FFF2-40B4-BE49-F238E27FC236}">
                <a16:creationId xmlns:a16="http://schemas.microsoft.com/office/drawing/2014/main" id="{CC8D8744-5FEB-5D7F-714C-F6260C1DB866}"/>
              </a:ext>
            </a:extLst>
          </p:cNvPr>
          <p:cNvSpPr>
            <a:spLocks noGrp="1"/>
          </p:cNvSpPr>
          <p:nvPr>
            <p:ph type="body" sz="quarter" idx="19" hasCustomPrompt="1"/>
          </p:nvPr>
        </p:nvSpPr>
        <p:spPr>
          <a:xfrm>
            <a:off x="6348005" y="4709833"/>
            <a:ext cx="4371034" cy="708930"/>
          </a:xfrm>
        </p:spPr>
        <p:txBody>
          <a:bodyPr>
            <a:normAutofit/>
          </a:bodyPr>
          <a:lstStyle>
            <a:lvl1pPr marL="0" indent="0">
              <a:buNone/>
              <a:defRPr sz="1800" b="0"/>
            </a:lvl1pPr>
            <a:lvl2pPr marL="457200" indent="0">
              <a:buNone/>
              <a:defRPr sz="2000"/>
            </a:lvl2pPr>
            <a:lvl3pPr marL="914400" indent="0">
              <a:buNone/>
              <a:defRPr sz="1800"/>
            </a:lvl3pPr>
            <a:lvl4pPr marL="1371600" indent="0">
              <a:buNone/>
              <a:defRPr sz="1800"/>
            </a:lvl4pPr>
            <a:lvl5pPr marL="1828800" indent="0">
              <a:buNone/>
              <a:defRPr sz="1800"/>
            </a:lvl5pPr>
          </a:lstStyle>
          <a:p>
            <a:pPr lvl="0"/>
            <a:r>
              <a:rPr lang="pt-BR"/>
              <a:t>Título</a:t>
            </a:r>
          </a:p>
        </p:txBody>
      </p:sp>
      <p:sp>
        <p:nvSpPr>
          <p:cNvPr id="3" name="Espaço Reservado para Número de Slide 2">
            <a:extLst>
              <a:ext uri="{FF2B5EF4-FFF2-40B4-BE49-F238E27FC236}">
                <a16:creationId xmlns:a16="http://schemas.microsoft.com/office/drawing/2014/main" id="{9F1DBBA3-A68B-0323-6514-88D3464DFCA6}"/>
              </a:ext>
            </a:extLst>
          </p:cNvPr>
          <p:cNvSpPr>
            <a:spLocks noGrp="1"/>
          </p:cNvSpPr>
          <p:nvPr>
            <p:ph type="sldNum" sz="quarter" idx="10"/>
          </p:nvPr>
        </p:nvSpPr>
        <p:spPr>
          <a:xfrm>
            <a:off x="9062775" y="6286011"/>
            <a:ext cx="2743200" cy="365125"/>
          </a:xfrm>
        </p:spPr>
        <p:txBody>
          <a:bodyPr/>
          <a:lstStyle/>
          <a:p>
            <a:fld id="{C4FBE756-DC86-42D7-8124-774A618123FD}" type="slidenum">
              <a:rPr lang="pt-BR" smtClean="0"/>
              <a:pPr/>
              <a:t>‹nº›</a:t>
            </a:fld>
            <a:endParaRPr lang="pt-BR"/>
          </a:p>
        </p:txBody>
      </p:sp>
    </p:spTree>
    <p:extLst>
      <p:ext uri="{BB962C8B-B14F-4D97-AF65-F5344CB8AC3E}">
        <p14:creationId xmlns:p14="http://schemas.microsoft.com/office/powerpoint/2010/main" val="175946827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EB7D5A4-67FB-9C4B-98BE-85580D9A3DD6}"/>
              </a:ext>
            </a:extLst>
          </p:cNvPr>
          <p:cNvSpPr>
            <a:spLocks noGrp="1"/>
          </p:cNvSpPr>
          <p:nvPr>
            <p:ph type="title"/>
          </p:nvPr>
        </p:nvSpPr>
        <p:spPr/>
        <p:txBody>
          <a:bodyPr/>
          <a:lstStyle/>
          <a:p>
            <a:r>
              <a:rPr lang="pt-BR"/>
              <a:t>Clique para editar o título Mestre</a:t>
            </a:r>
          </a:p>
        </p:txBody>
      </p:sp>
      <p:sp>
        <p:nvSpPr>
          <p:cNvPr id="3" name="Espaço Reservado para Conteúdo 2">
            <a:extLst>
              <a:ext uri="{FF2B5EF4-FFF2-40B4-BE49-F238E27FC236}">
                <a16:creationId xmlns:a16="http://schemas.microsoft.com/office/drawing/2014/main" id="{EEF0414D-E39D-6646-86B8-559B12ECF06E}"/>
              </a:ext>
            </a:extLst>
          </p:cNvPr>
          <p:cNvSpPr>
            <a:spLocks noGrp="1"/>
          </p:cNvSpPr>
          <p:nvPr>
            <p:ph idx="1"/>
          </p:nvPr>
        </p:nvSpPr>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D760FAC2-CD10-4C43-BE13-CF789FAD823A}"/>
              </a:ext>
            </a:extLst>
          </p:cNvPr>
          <p:cNvSpPr>
            <a:spLocks noGrp="1"/>
          </p:cNvSpPr>
          <p:nvPr>
            <p:ph type="dt" sz="half" idx="10"/>
          </p:nvPr>
        </p:nvSpPr>
        <p:spPr/>
        <p:txBody>
          <a:bodyPr/>
          <a:lstStyle/>
          <a:p>
            <a:fld id="{7B779683-8D6E-4944-ABF6-34D4007B03B7}" type="datetimeFigureOut">
              <a:rPr lang="pt-BR" smtClean="0"/>
              <a:pPr/>
              <a:t>26/04/2026</a:t>
            </a:fld>
            <a:endParaRPr lang="pt-BR"/>
          </a:p>
        </p:txBody>
      </p:sp>
      <p:sp>
        <p:nvSpPr>
          <p:cNvPr id="5" name="Espaço Reservado para Rodapé 4">
            <a:extLst>
              <a:ext uri="{FF2B5EF4-FFF2-40B4-BE49-F238E27FC236}">
                <a16:creationId xmlns:a16="http://schemas.microsoft.com/office/drawing/2014/main" id="{9A39DE8D-0344-E443-9FB4-8D5C1CAB35BC}"/>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EE7B794D-0ECC-334D-B05F-F2D9B080F349}"/>
              </a:ext>
            </a:extLst>
          </p:cNvPr>
          <p:cNvSpPr>
            <a:spLocks noGrp="1"/>
          </p:cNvSpPr>
          <p:nvPr>
            <p:ph type="sldNum" sz="quarter" idx="12"/>
          </p:nvPr>
        </p:nvSpPr>
        <p:spPr/>
        <p:txBody>
          <a:bodyPr/>
          <a:lstStyle/>
          <a:p>
            <a:fld id="{2E414F77-D53A-E74C-A68E-F5C244E92AE4}" type="slidenum">
              <a:rPr lang="pt-BR" smtClean="0"/>
              <a:pPr/>
              <a:t>‹nº›</a:t>
            </a:fld>
            <a:endParaRPr lang="pt-BR"/>
          </a:p>
        </p:txBody>
      </p:sp>
    </p:spTree>
    <p:extLst>
      <p:ext uri="{BB962C8B-B14F-4D97-AF65-F5344CB8AC3E}">
        <p14:creationId xmlns:p14="http://schemas.microsoft.com/office/powerpoint/2010/main" val="10293377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CB0E56F-EDF0-3943-A11D-860DA80F1D0E}"/>
              </a:ext>
            </a:extLst>
          </p:cNvPr>
          <p:cNvSpPr>
            <a:spLocks noGrp="1"/>
          </p:cNvSpPr>
          <p:nvPr>
            <p:ph type="title"/>
          </p:nvPr>
        </p:nvSpPr>
        <p:spPr>
          <a:xfrm>
            <a:off x="831850" y="1709738"/>
            <a:ext cx="10515600" cy="2852737"/>
          </a:xfrm>
        </p:spPr>
        <p:txBody>
          <a:bodyPr anchor="b"/>
          <a:lstStyle>
            <a:lvl1pPr>
              <a:defRPr sz="6000"/>
            </a:lvl1pPr>
          </a:lstStyle>
          <a:p>
            <a:r>
              <a:rPr lang="pt-BR"/>
              <a:t>Clique para editar o título Mestre</a:t>
            </a:r>
          </a:p>
        </p:txBody>
      </p:sp>
      <p:sp>
        <p:nvSpPr>
          <p:cNvPr id="3" name="Espaço Reservado para Texto 2">
            <a:extLst>
              <a:ext uri="{FF2B5EF4-FFF2-40B4-BE49-F238E27FC236}">
                <a16:creationId xmlns:a16="http://schemas.microsoft.com/office/drawing/2014/main" id="{728514F6-18AA-034E-A2FF-05A966D00EA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t-BR"/>
              <a:t>Clique para editar os estilos de texto Mestres</a:t>
            </a:r>
          </a:p>
        </p:txBody>
      </p:sp>
      <p:sp>
        <p:nvSpPr>
          <p:cNvPr id="4" name="Espaço Reservado para Data 3">
            <a:extLst>
              <a:ext uri="{FF2B5EF4-FFF2-40B4-BE49-F238E27FC236}">
                <a16:creationId xmlns:a16="http://schemas.microsoft.com/office/drawing/2014/main" id="{B234AEA0-41D1-6441-9BA3-BEBBAE28A41A}"/>
              </a:ext>
            </a:extLst>
          </p:cNvPr>
          <p:cNvSpPr>
            <a:spLocks noGrp="1"/>
          </p:cNvSpPr>
          <p:nvPr>
            <p:ph type="dt" sz="half" idx="10"/>
          </p:nvPr>
        </p:nvSpPr>
        <p:spPr/>
        <p:txBody>
          <a:bodyPr/>
          <a:lstStyle/>
          <a:p>
            <a:fld id="{7B779683-8D6E-4944-ABF6-34D4007B03B7}" type="datetimeFigureOut">
              <a:rPr lang="pt-BR" smtClean="0"/>
              <a:pPr/>
              <a:t>26/04/2026</a:t>
            </a:fld>
            <a:endParaRPr lang="pt-BR"/>
          </a:p>
        </p:txBody>
      </p:sp>
      <p:sp>
        <p:nvSpPr>
          <p:cNvPr id="5" name="Espaço Reservado para Rodapé 4">
            <a:extLst>
              <a:ext uri="{FF2B5EF4-FFF2-40B4-BE49-F238E27FC236}">
                <a16:creationId xmlns:a16="http://schemas.microsoft.com/office/drawing/2014/main" id="{C1083FF4-6ADB-204A-8998-754961E572F8}"/>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FC273AEB-7CF8-0D43-886A-660C979CD64E}"/>
              </a:ext>
            </a:extLst>
          </p:cNvPr>
          <p:cNvSpPr>
            <a:spLocks noGrp="1"/>
          </p:cNvSpPr>
          <p:nvPr>
            <p:ph type="sldNum" sz="quarter" idx="12"/>
          </p:nvPr>
        </p:nvSpPr>
        <p:spPr/>
        <p:txBody>
          <a:bodyPr/>
          <a:lstStyle/>
          <a:p>
            <a:fld id="{2E414F77-D53A-E74C-A68E-F5C244E92AE4}" type="slidenum">
              <a:rPr lang="pt-BR" smtClean="0"/>
              <a:pPr/>
              <a:t>‹nº›</a:t>
            </a:fld>
            <a:endParaRPr lang="pt-BR"/>
          </a:p>
        </p:txBody>
      </p:sp>
    </p:spTree>
    <p:extLst>
      <p:ext uri="{BB962C8B-B14F-4D97-AF65-F5344CB8AC3E}">
        <p14:creationId xmlns:p14="http://schemas.microsoft.com/office/powerpoint/2010/main" val="13394408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7F7CE69-D962-5642-83C4-7262C68380CB}"/>
              </a:ext>
            </a:extLst>
          </p:cNvPr>
          <p:cNvSpPr>
            <a:spLocks noGrp="1"/>
          </p:cNvSpPr>
          <p:nvPr>
            <p:ph type="title"/>
          </p:nvPr>
        </p:nvSpPr>
        <p:spPr/>
        <p:txBody>
          <a:bodyPr/>
          <a:lstStyle/>
          <a:p>
            <a:r>
              <a:rPr lang="pt-BR"/>
              <a:t>Clique para editar o título Mestre</a:t>
            </a:r>
          </a:p>
        </p:txBody>
      </p:sp>
      <p:sp>
        <p:nvSpPr>
          <p:cNvPr id="3" name="Espaço Reservado para Conteúdo 2">
            <a:extLst>
              <a:ext uri="{FF2B5EF4-FFF2-40B4-BE49-F238E27FC236}">
                <a16:creationId xmlns:a16="http://schemas.microsoft.com/office/drawing/2014/main" id="{D269D827-272F-9A46-AFE4-E165A7B3C172}"/>
              </a:ext>
            </a:extLst>
          </p:cNvPr>
          <p:cNvSpPr>
            <a:spLocks noGrp="1"/>
          </p:cNvSpPr>
          <p:nvPr>
            <p:ph sz="half" idx="1"/>
          </p:nvPr>
        </p:nvSpPr>
        <p:spPr>
          <a:xfrm>
            <a:off x="838200" y="1825625"/>
            <a:ext cx="5181600" cy="4351338"/>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Conteúdo 3">
            <a:extLst>
              <a:ext uri="{FF2B5EF4-FFF2-40B4-BE49-F238E27FC236}">
                <a16:creationId xmlns:a16="http://schemas.microsoft.com/office/drawing/2014/main" id="{87AC4308-7AAB-B345-AB25-97825DA349F4}"/>
              </a:ext>
            </a:extLst>
          </p:cNvPr>
          <p:cNvSpPr>
            <a:spLocks noGrp="1"/>
          </p:cNvSpPr>
          <p:nvPr>
            <p:ph sz="half" idx="2"/>
          </p:nvPr>
        </p:nvSpPr>
        <p:spPr>
          <a:xfrm>
            <a:off x="6172200" y="1825625"/>
            <a:ext cx="5181600" cy="4351338"/>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Data 4">
            <a:extLst>
              <a:ext uri="{FF2B5EF4-FFF2-40B4-BE49-F238E27FC236}">
                <a16:creationId xmlns:a16="http://schemas.microsoft.com/office/drawing/2014/main" id="{3E167E8C-82D8-BD4D-A3D5-0605945DF0DF}"/>
              </a:ext>
            </a:extLst>
          </p:cNvPr>
          <p:cNvSpPr>
            <a:spLocks noGrp="1"/>
          </p:cNvSpPr>
          <p:nvPr>
            <p:ph type="dt" sz="half" idx="10"/>
          </p:nvPr>
        </p:nvSpPr>
        <p:spPr/>
        <p:txBody>
          <a:bodyPr/>
          <a:lstStyle/>
          <a:p>
            <a:fld id="{7B779683-8D6E-4944-ABF6-34D4007B03B7}" type="datetimeFigureOut">
              <a:rPr lang="pt-BR" smtClean="0"/>
              <a:pPr/>
              <a:t>26/04/2026</a:t>
            </a:fld>
            <a:endParaRPr lang="pt-BR"/>
          </a:p>
        </p:txBody>
      </p:sp>
      <p:sp>
        <p:nvSpPr>
          <p:cNvPr id="6" name="Espaço Reservado para Rodapé 5">
            <a:extLst>
              <a:ext uri="{FF2B5EF4-FFF2-40B4-BE49-F238E27FC236}">
                <a16:creationId xmlns:a16="http://schemas.microsoft.com/office/drawing/2014/main" id="{AA47996B-0D64-1446-867F-926697DC3624}"/>
              </a:ext>
            </a:extLst>
          </p:cNvPr>
          <p:cNvSpPr>
            <a:spLocks noGrp="1"/>
          </p:cNvSpPr>
          <p:nvPr>
            <p:ph type="ftr" sz="quarter" idx="11"/>
          </p:nvPr>
        </p:nvSpPr>
        <p:spPr/>
        <p:txBody>
          <a:bodyPr/>
          <a:lstStyle/>
          <a:p>
            <a:endParaRPr lang="pt-BR"/>
          </a:p>
        </p:txBody>
      </p:sp>
      <p:sp>
        <p:nvSpPr>
          <p:cNvPr id="7" name="Espaço Reservado para Número de Slide 6">
            <a:extLst>
              <a:ext uri="{FF2B5EF4-FFF2-40B4-BE49-F238E27FC236}">
                <a16:creationId xmlns:a16="http://schemas.microsoft.com/office/drawing/2014/main" id="{98A5FEED-4151-6144-8D85-0C7414BF23A7}"/>
              </a:ext>
            </a:extLst>
          </p:cNvPr>
          <p:cNvSpPr>
            <a:spLocks noGrp="1"/>
          </p:cNvSpPr>
          <p:nvPr>
            <p:ph type="sldNum" sz="quarter" idx="12"/>
          </p:nvPr>
        </p:nvSpPr>
        <p:spPr/>
        <p:txBody>
          <a:bodyPr/>
          <a:lstStyle/>
          <a:p>
            <a:fld id="{2E414F77-D53A-E74C-A68E-F5C244E92AE4}" type="slidenum">
              <a:rPr lang="pt-BR" smtClean="0"/>
              <a:pPr/>
              <a:t>‹nº›</a:t>
            </a:fld>
            <a:endParaRPr lang="pt-BR"/>
          </a:p>
        </p:txBody>
      </p:sp>
    </p:spTree>
    <p:extLst>
      <p:ext uri="{BB962C8B-B14F-4D97-AF65-F5344CB8AC3E}">
        <p14:creationId xmlns:p14="http://schemas.microsoft.com/office/powerpoint/2010/main" val="28771080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91572E0-DE86-6D49-94BE-996ED2DDD798}"/>
              </a:ext>
            </a:extLst>
          </p:cNvPr>
          <p:cNvSpPr>
            <a:spLocks noGrp="1"/>
          </p:cNvSpPr>
          <p:nvPr>
            <p:ph type="title"/>
          </p:nvPr>
        </p:nvSpPr>
        <p:spPr>
          <a:xfrm>
            <a:off x="839788" y="365125"/>
            <a:ext cx="10515600" cy="1325563"/>
          </a:xfrm>
        </p:spPr>
        <p:txBody>
          <a:bodyPr/>
          <a:lstStyle/>
          <a:p>
            <a:r>
              <a:rPr lang="pt-BR"/>
              <a:t>Clique para editar o título Mestre</a:t>
            </a:r>
          </a:p>
        </p:txBody>
      </p:sp>
      <p:sp>
        <p:nvSpPr>
          <p:cNvPr id="3" name="Espaço Reservado para Texto 2">
            <a:extLst>
              <a:ext uri="{FF2B5EF4-FFF2-40B4-BE49-F238E27FC236}">
                <a16:creationId xmlns:a16="http://schemas.microsoft.com/office/drawing/2014/main" id="{FC1B962A-BAD1-4446-BE69-9E0FEA00D35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os estilos de texto Mestres</a:t>
            </a:r>
          </a:p>
        </p:txBody>
      </p:sp>
      <p:sp>
        <p:nvSpPr>
          <p:cNvPr id="4" name="Espaço Reservado para Conteúdo 3">
            <a:extLst>
              <a:ext uri="{FF2B5EF4-FFF2-40B4-BE49-F238E27FC236}">
                <a16:creationId xmlns:a16="http://schemas.microsoft.com/office/drawing/2014/main" id="{11BC4D3A-DB27-1A4F-9780-64476973EB9F}"/>
              </a:ext>
            </a:extLst>
          </p:cNvPr>
          <p:cNvSpPr>
            <a:spLocks noGrp="1"/>
          </p:cNvSpPr>
          <p:nvPr>
            <p:ph sz="half" idx="2"/>
          </p:nvPr>
        </p:nvSpPr>
        <p:spPr>
          <a:xfrm>
            <a:off x="839788" y="2505075"/>
            <a:ext cx="5157787" cy="3684588"/>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Texto 4">
            <a:extLst>
              <a:ext uri="{FF2B5EF4-FFF2-40B4-BE49-F238E27FC236}">
                <a16:creationId xmlns:a16="http://schemas.microsoft.com/office/drawing/2014/main" id="{3DD7FAEF-C467-B546-A6AB-5F1C8BA61B6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os estilos de texto Mestres</a:t>
            </a:r>
          </a:p>
        </p:txBody>
      </p:sp>
      <p:sp>
        <p:nvSpPr>
          <p:cNvPr id="6" name="Espaço Reservado para Conteúdo 5">
            <a:extLst>
              <a:ext uri="{FF2B5EF4-FFF2-40B4-BE49-F238E27FC236}">
                <a16:creationId xmlns:a16="http://schemas.microsoft.com/office/drawing/2014/main" id="{65FE997A-824D-D347-A996-76508A437AF4}"/>
              </a:ext>
            </a:extLst>
          </p:cNvPr>
          <p:cNvSpPr>
            <a:spLocks noGrp="1"/>
          </p:cNvSpPr>
          <p:nvPr>
            <p:ph sz="quarter" idx="4"/>
          </p:nvPr>
        </p:nvSpPr>
        <p:spPr>
          <a:xfrm>
            <a:off x="6172200" y="2505075"/>
            <a:ext cx="5183188" cy="3684588"/>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7" name="Espaço Reservado para Data 6">
            <a:extLst>
              <a:ext uri="{FF2B5EF4-FFF2-40B4-BE49-F238E27FC236}">
                <a16:creationId xmlns:a16="http://schemas.microsoft.com/office/drawing/2014/main" id="{D86D6FC5-4482-9D45-A522-833789AD50BB}"/>
              </a:ext>
            </a:extLst>
          </p:cNvPr>
          <p:cNvSpPr>
            <a:spLocks noGrp="1"/>
          </p:cNvSpPr>
          <p:nvPr>
            <p:ph type="dt" sz="half" idx="10"/>
          </p:nvPr>
        </p:nvSpPr>
        <p:spPr/>
        <p:txBody>
          <a:bodyPr/>
          <a:lstStyle/>
          <a:p>
            <a:fld id="{7B779683-8D6E-4944-ABF6-34D4007B03B7}" type="datetimeFigureOut">
              <a:rPr lang="pt-BR" smtClean="0"/>
              <a:pPr/>
              <a:t>26/04/2026</a:t>
            </a:fld>
            <a:endParaRPr lang="pt-BR"/>
          </a:p>
        </p:txBody>
      </p:sp>
      <p:sp>
        <p:nvSpPr>
          <p:cNvPr id="8" name="Espaço Reservado para Rodapé 7">
            <a:extLst>
              <a:ext uri="{FF2B5EF4-FFF2-40B4-BE49-F238E27FC236}">
                <a16:creationId xmlns:a16="http://schemas.microsoft.com/office/drawing/2014/main" id="{23565548-F9BF-6E4C-9309-9DDD54838631}"/>
              </a:ext>
            </a:extLst>
          </p:cNvPr>
          <p:cNvSpPr>
            <a:spLocks noGrp="1"/>
          </p:cNvSpPr>
          <p:nvPr>
            <p:ph type="ftr" sz="quarter" idx="11"/>
          </p:nvPr>
        </p:nvSpPr>
        <p:spPr/>
        <p:txBody>
          <a:bodyPr/>
          <a:lstStyle/>
          <a:p>
            <a:endParaRPr lang="pt-BR"/>
          </a:p>
        </p:txBody>
      </p:sp>
      <p:sp>
        <p:nvSpPr>
          <p:cNvPr id="9" name="Espaço Reservado para Número de Slide 8">
            <a:extLst>
              <a:ext uri="{FF2B5EF4-FFF2-40B4-BE49-F238E27FC236}">
                <a16:creationId xmlns:a16="http://schemas.microsoft.com/office/drawing/2014/main" id="{4D136C11-FB4D-3045-9258-9916319175F9}"/>
              </a:ext>
            </a:extLst>
          </p:cNvPr>
          <p:cNvSpPr>
            <a:spLocks noGrp="1"/>
          </p:cNvSpPr>
          <p:nvPr>
            <p:ph type="sldNum" sz="quarter" idx="12"/>
          </p:nvPr>
        </p:nvSpPr>
        <p:spPr/>
        <p:txBody>
          <a:bodyPr/>
          <a:lstStyle/>
          <a:p>
            <a:fld id="{2E414F77-D53A-E74C-A68E-F5C244E92AE4}" type="slidenum">
              <a:rPr lang="pt-BR" smtClean="0"/>
              <a:pPr/>
              <a:t>‹nº›</a:t>
            </a:fld>
            <a:endParaRPr lang="pt-BR"/>
          </a:p>
        </p:txBody>
      </p:sp>
    </p:spTree>
    <p:extLst>
      <p:ext uri="{BB962C8B-B14F-4D97-AF65-F5344CB8AC3E}">
        <p14:creationId xmlns:p14="http://schemas.microsoft.com/office/powerpoint/2010/main" val="23533061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84FC6A0-1F24-834C-A74D-37F1314C2AB6}"/>
              </a:ext>
            </a:extLst>
          </p:cNvPr>
          <p:cNvSpPr>
            <a:spLocks noGrp="1"/>
          </p:cNvSpPr>
          <p:nvPr>
            <p:ph type="title"/>
          </p:nvPr>
        </p:nvSpPr>
        <p:spPr/>
        <p:txBody>
          <a:bodyPr/>
          <a:lstStyle/>
          <a:p>
            <a:r>
              <a:rPr lang="pt-BR"/>
              <a:t>Clique para editar o título Mestre</a:t>
            </a:r>
          </a:p>
        </p:txBody>
      </p:sp>
      <p:sp>
        <p:nvSpPr>
          <p:cNvPr id="3" name="Espaço Reservado para Data 2">
            <a:extLst>
              <a:ext uri="{FF2B5EF4-FFF2-40B4-BE49-F238E27FC236}">
                <a16:creationId xmlns:a16="http://schemas.microsoft.com/office/drawing/2014/main" id="{E3A4AD14-E28A-4647-85A5-8630D854D42D}"/>
              </a:ext>
            </a:extLst>
          </p:cNvPr>
          <p:cNvSpPr>
            <a:spLocks noGrp="1"/>
          </p:cNvSpPr>
          <p:nvPr>
            <p:ph type="dt" sz="half" idx="10"/>
          </p:nvPr>
        </p:nvSpPr>
        <p:spPr/>
        <p:txBody>
          <a:bodyPr/>
          <a:lstStyle/>
          <a:p>
            <a:fld id="{7B779683-8D6E-4944-ABF6-34D4007B03B7}" type="datetimeFigureOut">
              <a:rPr lang="pt-BR" smtClean="0"/>
              <a:pPr/>
              <a:t>26/04/2026</a:t>
            </a:fld>
            <a:endParaRPr lang="pt-BR"/>
          </a:p>
        </p:txBody>
      </p:sp>
      <p:sp>
        <p:nvSpPr>
          <p:cNvPr id="4" name="Espaço Reservado para Rodapé 3">
            <a:extLst>
              <a:ext uri="{FF2B5EF4-FFF2-40B4-BE49-F238E27FC236}">
                <a16:creationId xmlns:a16="http://schemas.microsoft.com/office/drawing/2014/main" id="{DA6639E1-7BCC-B141-8EFE-301B74907BC2}"/>
              </a:ext>
            </a:extLst>
          </p:cNvPr>
          <p:cNvSpPr>
            <a:spLocks noGrp="1"/>
          </p:cNvSpPr>
          <p:nvPr>
            <p:ph type="ftr" sz="quarter" idx="11"/>
          </p:nvPr>
        </p:nvSpPr>
        <p:spPr/>
        <p:txBody>
          <a:bodyPr/>
          <a:lstStyle/>
          <a:p>
            <a:endParaRPr lang="pt-BR"/>
          </a:p>
        </p:txBody>
      </p:sp>
      <p:sp>
        <p:nvSpPr>
          <p:cNvPr id="5" name="Espaço Reservado para Número de Slide 4">
            <a:extLst>
              <a:ext uri="{FF2B5EF4-FFF2-40B4-BE49-F238E27FC236}">
                <a16:creationId xmlns:a16="http://schemas.microsoft.com/office/drawing/2014/main" id="{AC53526C-E5D2-5C47-85F6-71D72A67B8A9}"/>
              </a:ext>
            </a:extLst>
          </p:cNvPr>
          <p:cNvSpPr>
            <a:spLocks noGrp="1"/>
          </p:cNvSpPr>
          <p:nvPr>
            <p:ph type="sldNum" sz="quarter" idx="12"/>
          </p:nvPr>
        </p:nvSpPr>
        <p:spPr/>
        <p:txBody>
          <a:bodyPr/>
          <a:lstStyle/>
          <a:p>
            <a:fld id="{2E414F77-D53A-E74C-A68E-F5C244E92AE4}" type="slidenum">
              <a:rPr lang="pt-BR" smtClean="0"/>
              <a:pPr/>
              <a:t>‹nº›</a:t>
            </a:fld>
            <a:endParaRPr lang="pt-BR"/>
          </a:p>
        </p:txBody>
      </p:sp>
    </p:spTree>
    <p:extLst>
      <p:ext uri="{BB962C8B-B14F-4D97-AF65-F5344CB8AC3E}">
        <p14:creationId xmlns:p14="http://schemas.microsoft.com/office/powerpoint/2010/main" val="39938282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Espaço Reservado para Data 1">
            <a:extLst>
              <a:ext uri="{FF2B5EF4-FFF2-40B4-BE49-F238E27FC236}">
                <a16:creationId xmlns:a16="http://schemas.microsoft.com/office/drawing/2014/main" id="{87D62FA2-BC79-9941-AFD0-3243AD39E22E}"/>
              </a:ext>
            </a:extLst>
          </p:cNvPr>
          <p:cNvSpPr>
            <a:spLocks noGrp="1"/>
          </p:cNvSpPr>
          <p:nvPr>
            <p:ph type="dt" sz="half" idx="10"/>
          </p:nvPr>
        </p:nvSpPr>
        <p:spPr/>
        <p:txBody>
          <a:bodyPr/>
          <a:lstStyle/>
          <a:p>
            <a:fld id="{7B779683-8D6E-4944-ABF6-34D4007B03B7}" type="datetimeFigureOut">
              <a:rPr lang="pt-BR" smtClean="0"/>
              <a:pPr/>
              <a:t>26/04/2026</a:t>
            </a:fld>
            <a:endParaRPr lang="pt-BR"/>
          </a:p>
        </p:txBody>
      </p:sp>
      <p:sp>
        <p:nvSpPr>
          <p:cNvPr id="3" name="Espaço Reservado para Rodapé 2">
            <a:extLst>
              <a:ext uri="{FF2B5EF4-FFF2-40B4-BE49-F238E27FC236}">
                <a16:creationId xmlns:a16="http://schemas.microsoft.com/office/drawing/2014/main" id="{1A4D0D4C-A9D6-B14E-9954-864DF1106F30}"/>
              </a:ext>
            </a:extLst>
          </p:cNvPr>
          <p:cNvSpPr>
            <a:spLocks noGrp="1"/>
          </p:cNvSpPr>
          <p:nvPr>
            <p:ph type="ftr" sz="quarter" idx="11"/>
          </p:nvPr>
        </p:nvSpPr>
        <p:spPr/>
        <p:txBody>
          <a:bodyPr/>
          <a:lstStyle/>
          <a:p>
            <a:endParaRPr lang="pt-BR"/>
          </a:p>
        </p:txBody>
      </p:sp>
      <p:sp>
        <p:nvSpPr>
          <p:cNvPr id="4" name="Espaço Reservado para Número de Slide 3">
            <a:extLst>
              <a:ext uri="{FF2B5EF4-FFF2-40B4-BE49-F238E27FC236}">
                <a16:creationId xmlns:a16="http://schemas.microsoft.com/office/drawing/2014/main" id="{DDB2EE06-6E64-E143-AE23-A5AC1D3F14EC}"/>
              </a:ext>
            </a:extLst>
          </p:cNvPr>
          <p:cNvSpPr>
            <a:spLocks noGrp="1"/>
          </p:cNvSpPr>
          <p:nvPr>
            <p:ph type="sldNum" sz="quarter" idx="12"/>
          </p:nvPr>
        </p:nvSpPr>
        <p:spPr/>
        <p:txBody>
          <a:bodyPr/>
          <a:lstStyle/>
          <a:p>
            <a:fld id="{2E414F77-D53A-E74C-A68E-F5C244E92AE4}" type="slidenum">
              <a:rPr lang="pt-BR" smtClean="0"/>
              <a:pPr/>
              <a:t>‹nº›</a:t>
            </a:fld>
            <a:endParaRPr lang="pt-BR"/>
          </a:p>
        </p:txBody>
      </p:sp>
    </p:spTree>
    <p:extLst>
      <p:ext uri="{BB962C8B-B14F-4D97-AF65-F5344CB8AC3E}">
        <p14:creationId xmlns:p14="http://schemas.microsoft.com/office/powerpoint/2010/main" val="16588425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2D1D34E-C688-1F46-8EB7-FE190EB1492D}"/>
              </a:ext>
            </a:extLst>
          </p:cNvPr>
          <p:cNvSpPr>
            <a:spLocks noGrp="1"/>
          </p:cNvSpPr>
          <p:nvPr>
            <p:ph type="title"/>
          </p:nvPr>
        </p:nvSpPr>
        <p:spPr>
          <a:xfrm>
            <a:off x="839788" y="457200"/>
            <a:ext cx="3932237" cy="1600200"/>
          </a:xfrm>
        </p:spPr>
        <p:txBody>
          <a:bodyPr anchor="b"/>
          <a:lstStyle>
            <a:lvl1pPr>
              <a:defRPr sz="3200"/>
            </a:lvl1pPr>
          </a:lstStyle>
          <a:p>
            <a:r>
              <a:rPr lang="pt-BR"/>
              <a:t>Clique para editar o título Mestre</a:t>
            </a:r>
          </a:p>
        </p:txBody>
      </p:sp>
      <p:sp>
        <p:nvSpPr>
          <p:cNvPr id="3" name="Espaço Reservado para Conteúdo 2">
            <a:extLst>
              <a:ext uri="{FF2B5EF4-FFF2-40B4-BE49-F238E27FC236}">
                <a16:creationId xmlns:a16="http://schemas.microsoft.com/office/drawing/2014/main" id="{C2D40E46-B1DF-D546-A1D3-98D1C18F876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Texto 3">
            <a:extLst>
              <a:ext uri="{FF2B5EF4-FFF2-40B4-BE49-F238E27FC236}">
                <a16:creationId xmlns:a16="http://schemas.microsoft.com/office/drawing/2014/main" id="{52F9A85F-C721-904B-B9B6-9121ECDA8AF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Clique para editar os estilos de texto Mestres</a:t>
            </a:r>
          </a:p>
        </p:txBody>
      </p:sp>
      <p:sp>
        <p:nvSpPr>
          <p:cNvPr id="5" name="Espaço Reservado para Data 4">
            <a:extLst>
              <a:ext uri="{FF2B5EF4-FFF2-40B4-BE49-F238E27FC236}">
                <a16:creationId xmlns:a16="http://schemas.microsoft.com/office/drawing/2014/main" id="{F2961D0E-B558-2243-BDE5-3DA9AD55D8FB}"/>
              </a:ext>
            </a:extLst>
          </p:cNvPr>
          <p:cNvSpPr>
            <a:spLocks noGrp="1"/>
          </p:cNvSpPr>
          <p:nvPr>
            <p:ph type="dt" sz="half" idx="10"/>
          </p:nvPr>
        </p:nvSpPr>
        <p:spPr/>
        <p:txBody>
          <a:bodyPr/>
          <a:lstStyle/>
          <a:p>
            <a:fld id="{7B779683-8D6E-4944-ABF6-34D4007B03B7}" type="datetimeFigureOut">
              <a:rPr lang="pt-BR" smtClean="0"/>
              <a:pPr/>
              <a:t>26/04/2026</a:t>
            </a:fld>
            <a:endParaRPr lang="pt-BR"/>
          </a:p>
        </p:txBody>
      </p:sp>
      <p:sp>
        <p:nvSpPr>
          <p:cNvPr id="6" name="Espaço Reservado para Rodapé 5">
            <a:extLst>
              <a:ext uri="{FF2B5EF4-FFF2-40B4-BE49-F238E27FC236}">
                <a16:creationId xmlns:a16="http://schemas.microsoft.com/office/drawing/2014/main" id="{334DB919-EBC0-0842-A562-C6F2014D8555}"/>
              </a:ext>
            </a:extLst>
          </p:cNvPr>
          <p:cNvSpPr>
            <a:spLocks noGrp="1"/>
          </p:cNvSpPr>
          <p:nvPr>
            <p:ph type="ftr" sz="quarter" idx="11"/>
          </p:nvPr>
        </p:nvSpPr>
        <p:spPr/>
        <p:txBody>
          <a:bodyPr/>
          <a:lstStyle/>
          <a:p>
            <a:endParaRPr lang="pt-BR"/>
          </a:p>
        </p:txBody>
      </p:sp>
      <p:sp>
        <p:nvSpPr>
          <p:cNvPr id="7" name="Espaço Reservado para Número de Slide 6">
            <a:extLst>
              <a:ext uri="{FF2B5EF4-FFF2-40B4-BE49-F238E27FC236}">
                <a16:creationId xmlns:a16="http://schemas.microsoft.com/office/drawing/2014/main" id="{8A304FCC-F95E-AB44-8544-0457985E9EC7}"/>
              </a:ext>
            </a:extLst>
          </p:cNvPr>
          <p:cNvSpPr>
            <a:spLocks noGrp="1"/>
          </p:cNvSpPr>
          <p:nvPr>
            <p:ph type="sldNum" sz="quarter" idx="12"/>
          </p:nvPr>
        </p:nvSpPr>
        <p:spPr/>
        <p:txBody>
          <a:bodyPr/>
          <a:lstStyle/>
          <a:p>
            <a:fld id="{2E414F77-D53A-E74C-A68E-F5C244E92AE4}" type="slidenum">
              <a:rPr lang="pt-BR" smtClean="0"/>
              <a:pPr/>
              <a:t>‹nº›</a:t>
            </a:fld>
            <a:endParaRPr lang="pt-BR"/>
          </a:p>
        </p:txBody>
      </p:sp>
    </p:spTree>
    <p:extLst>
      <p:ext uri="{BB962C8B-B14F-4D97-AF65-F5344CB8AC3E}">
        <p14:creationId xmlns:p14="http://schemas.microsoft.com/office/powerpoint/2010/main" val="19005478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B8D233A-1576-AD48-877A-EDF32DDCC765}"/>
              </a:ext>
            </a:extLst>
          </p:cNvPr>
          <p:cNvSpPr>
            <a:spLocks noGrp="1"/>
          </p:cNvSpPr>
          <p:nvPr>
            <p:ph type="title"/>
          </p:nvPr>
        </p:nvSpPr>
        <p:spPr>
          <a:xfrm>
            <a:off x="839788" y="457200"/>
            <a:ext cx="3932237" cy="1600200"/>
          </a:xfrm>
        </p:spPr>
        <p:txBody>
          <a:bodyPr anchor="b"/>
          <a:lstStyle>
            <a:lvl1pPr>
              <a:defRPr sz="3200"/>
            </a:lvl1pPr>
          </a:lstStyle>
          <a:p>
            <a:r>
              <a:rPr lang="pt-BR"/>
              <a:t>Clique para editar o título Mestre</a:t>
            </a:r>
          </a:p>
        </p:txBody>
      </p:sp>
      <p:sp>
        <p:nvSpPr>
          <p:cNvPr id="3" name="Espaço Reservado para Imagem 2">
            <a:extLst>
              <a:ext uri="{FF2B5EF4-FFF2-40B4-BE49-F238E27FC236}">
                <a16:creationId xmlns:a16="http://schemas.microsoft.com/office/drawing/2014/main" id="{C7B6010A-BCCD-414A-ADAD-3F5D853ED7E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BR"/>
          </a:p>
        </p:txBody>
      </p:sp>
      <p:sp>
        <p:nvSpPr>
          <p:cNvPr id="4" name="Espaço Reservado para Texto 3">
            <a:extLst>
              <a:ext uri="{FF2B5EF4-FFF2-40B4-BE49-F238E27FC236}">
                <a16:creationId xmlns:a16="http://schemas.microsoft.com/office/drawing/2014/main" id="{DDB5958E-88A6-F245-A7F8-37176517DBE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Clique para editar os estilos de texto Mestres</a:t>
            </a:r>
          </a:p>
        </p:txBody>
      </p:sp>
      <p:sp>
        <p:nvSpPr>
          <p:cNvPr id="5" name="Espaço Reservado para Data 4">
            <a:extLst>
              <a:ext uri="{FF2B5EF4-FFF2-40B4-BE49-F238E27FC236}">
                <a16:creationId xmlns:a16="http://schemas.microsoft.com/office/drawing/2014/main" id="{CAAFD2E5-555B-F845-B84A-0504321A403D}"/>
              </a:ext>
            </a:extLst>
          </p:cNvPr>
          <p:cNvSpPr>
            <a:spLocks noGrp="1"/>
          </p:cNvSpPr>
          <p:nvPr>
            <p:ph type="dt" sz="half" idx="10"/>
          </p:nvPr>
        </p:nvSpPr>
        <p:spPr/>
        <p:txBody>
          <a:bodyPr/>
          <a:lstStyle/>
          <a:p>
            <a:fld id="{7B779683-8D6E-4944-ABF6-34D4007B03B7}" type="datetimeFigureOut">
              <a:rPr lang="pt-BR" smtClean="0"/>
              <a:pPr/>
              <a:t>26/04/2026</a:t>
            </a:fld>
            <a:endParaRPr lang="pt-BR"/>
          </a:p>
        </p:txBody>
      </p:sp>
      <p:sp>
        <p:nvSpPr>
          <p:cNvPr id="6" name="Espaço Reservado para Rodapé 5">
            <a:extLst>
              <a:ext uri="{FF2B5EF4-FFF2-40B4-BE49-F238E27FC236}">
                <a16:creationId xmlns:a16="http://schemas.microsoft.com/office/drawing/2014/main" id="{288B6309-D442-5647-8984-24F0E27F2AEB}"/>
              </a:ext>
            </a:extLst>
          </p:cNvPr>
          <p:cNvSpPr>
            <a:spLocks noGrp="1"/>
          </p:cNvSpPr>
          <p:nvPr>
            <p:ph type="ftr" sz="quarter" idx="11"/>
          </p:nvPr>
        </p:nvSpPr>
        <p:spPr/>
        <p:txBody>
          <a:bodyPr/>
          <a:lstStyle/>
          <a:p>
            <a:endParaRPr lang="pt-BR"/>
          </a:p>
        </p:txBody>
      </p:sp>
      <p:sp>
        <p:nvSpPr>
          <p:cNvPr id="7" name="Espaço Reservado para Número de Slide 6">
            <a:extLst>
              <a:ext uri="{FF2B5EF4-FFF2-40B4-BE49-F238E27FC236}">
                <a16:creationId xmlns:a16="http://schemas.microsoft.com/office/drawing/2014/main" id="{7AB6D292-CD8E-664D-8458-14560CD2A06F}"/>
              </a:ext>
            </a:extLst>
          </p:cNvPr>
          <p:cNvSpPr>
            <a:spLocks noGrp="1"/>
          </p:cNvSpPr>
          <p:nvPr>
            <p:ph type="sldNum" sz="quarter" idx="12"/>
          </p:nvPr>
        </p:nvSpPr>
        <p:spPr/>
        <p:txBody>
          <a:bodyPr/>
          <a:lstStyle/>
          <a:p>
            <a:fld id="{2E414F77-D53A-E74C-A68E-F5C244E92AE4}" type="slidenum">
              <a:rPr lang="pt-BR" smtClean="0"/>
              <a:pPr/>
              <a:t>‹nº›</a:t>
            </a:fld>
            <a:endParaRPr lang="pt-BR"/>
          </a:p>
        </p:txBody>
      </p:sp>
    </p:spTree>
    <p:extLst>
      <p:ext uri="{BB962C8B-B14F-4D97-AF65-F5344CB8AC3E}">
        <p14:creationId xmlns:p14="http://schemas.microsoft.com/office/powerpoint/2010/main" val="6175934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Título 1">
            <a:extLst>
              <a:ext uri="{FF2B5EF4-FFF2-40B4-BE49-F238E27FC236}">
                <a16:creationId xmlns:a16="http://schemas.microsoft.com/office/drawing/2014/main" id="{126B8C18-CDF9-0045-BB95-3666E7A9EE8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t-BR"/>
              <a:t>Clique para editar o título Mestre</a:t>
            </a:r>
          </a:p>
        </p:txBody>
      </p:sp>
      <p:sp>
        <p:nvSpPr>
          <p:cNvPr id="3" name="Espaço Reservado para Texto 2">
            <a:extLst>
              <a:ext uri="{FF2B5EF4-FFF2-40B4-BE49-F238E27FC236}">
                <a16:creationId xmlns:a16="http://schemas.microsoft.com/office/drawing/2014/main" id="{D4022168-74B5-AB49-B612-0397E62F029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BBBA461E-9CFC-FB47-AE67-7ED729CD3D2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B779683-8D6E-4944-ABF6-34D4007B03B7}" type="datetimeFigureOut">
              <a:rPr lang="pt-BR" smtClean="0"/>
              <a:pPr/>
              <a:t>26/04/2026</a:t>
            </a:fld>
            <a:endParaRPr lang="pt-BR"/>
          </a:p>
        </p:txBody>
      </p:sp>
      <p:sp>
        <p:nvSpPr>
          <p:cNvPr id="5" name="Espaço Reservado para Rodapé 4">
            <a:extLst>
              <a:ext uri="{FF2B5EF4-FFF2-40B4-BE49-F238E27FC236}">
                <a16:creationId xmlns:a16="http://schemas.microsoft.com/office/drawing/2014/main" id="{A5106597-D5F5-D947-92D3-D692AC14474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BR"/>
          </a:p>
        </p:txBody>
      </p:sp>
      <p:sp>
        <p:nvSpPr>
          <p:cNvPr id="6" name="Espaço Reservado para Número de Slide 5">
            <a:extLst>
              <a:ext uri="{FF2B5EF4-FFF2-40B4-BE49-F238E27FC236}">
                <a16:creationId xmlns:a16="http://schemas.microsoft.com/office/drawing/2014/main" id="{F30B2A26-3BA8-6F43-9BB3-A077B100CE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E414F77-D53A-E74C-A68E-F5C244E92AE4}" type="slidenum">
              <a:rPr lang="pt-BR" smtClean="0"/>
              <a:pPr/>
              <a:t>‹nº›</a:t>
            </a:fld>
            <a:endParaRPr lang="pt-BR"/>
          </a:p>
        </p:txBody>
      </p:sp>
    </p:spTree>
    <p:extLst>
      <p:ext uri="{BB962C8B-B14F-4D97-AF65-F5344CB8AC3E}">
        <p14:creationId xmlns:p14="http://schemas.microsoft.com/office/powerpoint/2010/main" val="40262682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teams.microsoft.com/l/meetup-join/19%3ameeting_MjdkMWI0MTMtMzIzYS00NmZlLWIzY2QtOTUyMWRhMzNmZDgx%40thread.v2/0?context=%7b%22Tid%22%3a%223ec92969-5a51-4f18-8ac9-ef98fbafa978%22%2c%22Oid%22%3a%229b08a90b-8244-44ea-b707-6b9664256a24%22%7d" TargetMode="External"/><Relationship Id="rId2" Type="http://schemas.microsoft.com/office/2018/10/relationships/comments" Target="../comments/modernComment_12D_3E535047.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1.png"/></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9.png"/><Relationship Id="rId4"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9.png"/><Relationship Id="rId4" Type="http://schemas.openxmlformats.org/officeDocument/2006/relationships/image" Target="../media/image1.png"/></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1.png"/></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1.png"/></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9.png"/><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microsoft.com/office/2018/10/relationships/comments" Target="../comments/modernComment_101_0.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8.png"/><Relationship Id="rId7"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1.png"/><Relationship Id="rId4" Type="http://schemas.openxmlformats.org/officeDocument/2006/relationships/image" Target="../media/image19.png"/></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xml"/><Relationship Id="rId5" Type="http://schemas.openxmlformats.org/officeDocument/2006/relationships/image" Target="../media/image24.png"/><Relationship Id="rId4" Type="http://schemas.openxmlformats.org/officeDocument/2006/relationships/image" Target="../media/image23.png"/></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7.png"/><Relationship Id="rId7" Type="http://schemas.openxmlformats.org/officeDocument/2006/relationships/customXml" Target="../ink/ink2.xml"/><Relationship Id="rId2" Type="http://schemas.openxmlformats.org/officeDocument/2006/relationships/image" Target="../media/image26.png"/><Relationship Id="rId1" Type="http://schemas.openxmlformats.org/officeDocument/2006/relationships/slideLayout" Target="../slideLayouts/slideLayout1.xml"/><Relationship Id="rId6" Type="http://schemas.openxmlformats.org/officeDocument/2006/relationships/image" Target="../media/image28.png"/><Relationship Id="rId5" Type="http://schemas.openxmlformats.org/officeDocument/2006/relationships/customXml" Target="../ink/ink1.xml"/><Relationship Id="rId4" Type="http://schemas.openxmlformats.org/officeDocument/2006/relationships/image" Target="../media/image1.png"/></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0.png"/><Relationship Id="rId1" Type="http://schemas.openxmlformats.org/officeDocument/2006/relationships/slideLayout" Target="../slideLayouts/slideLayout1.xml"/><Relationship Id="rId5" Type="http://schemas.openxmlformats.org/officeDocument/2006/relationships/image" Target="../media/image31.png"/><Relationship Id="rId4" Type="http://schemas.openxmlformats.org/officeDocument/2006/relationships/customXml" Target="../ink/ink3.xm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image" Target="../media/image36.png"/><Relationship Id="rId4" Type="http://schemas.openxmlformats.org/officeDocument/2006/relationships/image" Target="../media/image35.png"/></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microsoft.com/office/2018/10/relationships/comments" Target="../comments/modernComment_1D1_2580B314.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image" Target="../media/image40.png"/><Relationship Id="rId4" Type="http://schemas.openxmlformats.org/officeDocument/2006/relationships/image" Target="../media/image39.png"/></Relationships>
</file>

<file path=ppt/slides/_rels/slide3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41.png"/><Relationship Id="rId1" Type="http://schemas.openxmlformats.org/officeDocument/2006/relationships/slideLayout" Target="../slideLayouts/slideLayout1.xml"/><Relationship Id="rId6" Type="http://schemas.openxmlformats.org/officeDocument/2006/relationships/image" Target="../media/image42.png"/><Relationship Id="rId5" Type="http://schemas.openxmlformats.org/officeDocument/2006/relationships/image" Target="../media/image1.png"/><Relationship Id="rId4" Type="http://schemas.openxmlformats.org/officeDocument/2006/relationships/image" Target="../media/image22.png"/></Relationships>
</file>

<file path=ppt/slides/_rels/slide3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image" Target="../media/image44.png"/><Relationship Id="rId4" Type="http://schemas.openxmlformats.org/officeDocument/2006/relationships/image" Target="../media/image43.png"/></Relationships>
</file>

<file path=ppt/slides/_rels/slide33.xml.rels><?xml version="1.0" encoding="UTF-8" standalone="yes"?>
<Relationships xmlns="http://schemas.openxmlformats.org/package/2006/relationships"><Relationship Id="rId8" Type="http://schemas.openxmlformats.org/officeDocument/2006/relationships/image" Target="../media/image49.png"/><Relationship Id="rId13" Type="http://schemas.openxmlformats.org/officeDocument/2006/relationships/image" Target="../media/image1.png"/><Relationship Id="rId3" Type="http://schemas.openxmlformats.org/officeDocument/2006/relationships/image" Target="../media/image22.png"/><Relationship Id="rId7" Type="http://schemas.openxmlformats.org/officeDocument/2006/relationships/image" Target="../media/image48.png"/><Relationship Id="rId12" Type="http://schemas.openxmlformats.org/officeDocument/2006/relationships/image" Target="../media/image53.png"/><Relationship Id="rId2"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47.png"/><Relationship Id="rId11" Type="http://schemas.openxmlformats.org/officeDocument/2006/relationships/image" Target="../media/image52.png"/><Relationship Id="rId5" Type="http://schemas.openxmlformats.org/officeDocument/2006/relationships/image" Target="../media/image46.png"/><Relationship Id="rId10" Type="http://schemas.openxmlformats.org/officeDocument/2006/relationships/image" Target="../media/image51.png"/><Relationship Id="rId4" Type="http://schemas.openxmlformats.org/officeDocument/2006/relationships/image" Target="../media/image45.png"/><Relationship Id="rId9" Type="http://schemas.openxmlformats.org/officeDocument/2006/relationships/image" Target="../media/image50.png"/><Relationship Id="rId14" Type="http://schemas.openxmlformats.org/officeDocument/2006/relationships/image" Target="../media/image54.png"/></Relationships>
</file>

<file path=ppt/slides/_rels/slide3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 Id="rId5" Type="http://schemas.openxmlformats.org/officeDocument/2006/relationships/image" Target="../media/image55.png"/><Relationship Id="rId4" Type="http://schemas.openxmlformats.org/officeDocument/2006/relationships/image" Target="../media/image1.png"/></Relationships>
</file>

<file path=ppt/slides/_rels/slide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6.jpe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2.xml"/><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CaixaDeTexto 16">
            <a:extLst>
              <a:ext uri="{FF2B5EF4-FFF2-40B4-BE49-F238E27FC236}">
                <a16:creationId xmlns:a16="http://schemas.microsoft.com/office/drawing/2014/main" id="{427295BB-B4C3-7FCC-8367-A51CEE2352E6}"/>
              </a:ext>
            </a:extLst>
          </p:cNvPr>
          <p:cNvSpPr txBox="1"/>
          <p:nvPr/>
        </p:nvSpPr>
        <p:spPr>
          <a:xfrm>
            <a:off x="1391061" y="1700781"/>
            <a:ext cx="9409877" cy="1077218"/>
          </a:xfrm>
          <a:prstGeom prst="rect">
            <a:avLst/>
          </a:prstGeom>
          <a:noFill/>
        </p:spPr>
        <p:txBody>
          <a:bodyPr wrap="square">
            <a:spAutoFit/>
          </a:bodyPr>
          <a:lstStyle/>
          <a:p>
            <a:pPr algn="ctr" defTabSz="1371600" eaLnBrk="0" fontAlgn="base" hangingPunct="0">
              <a:spcBef>
                <a:spcPct val="0"/>
              </a:spcBef>
              <a:spcAft>
                <a:spcPct val="0"/>
              </a:spcAft>
              <a:defRPr/>
            </a:pPr>
            <a:r>
              <a:rPr lang="pt-BR" sz="4000" b="1">
                <a:solidFill>
                  <a:schemeClr val="accent1"/>
                </a:solidFill>
                <a:hlinkClick r:id="rId3" tooltip="https://teams.microsoft.com/l/meetup-join/19%3ameeting_MjdkMWI0MTMtMzIzYS00NmZlLWIzY2QtOTUyMWRhMzNmZDgx%40thread.v2/0?context=%7b%22Tid%22%3a%223ec92969-5a51-4f18-8ac9-ef98fbafa978%22%2c%22Oid%22%3a%229b08a90b-8244-44ea-b707-6b9664256a24%22%7d">
                  <a:extLst>
                    <a:ext uri="{A12FA001-AC4F-418D-AE19-62706E023703}">
                      <ahyp:hlinkClr xmlns:ahyp="http://schemas.microsoft.com/office/drawing/2018/hyperlinkcolor" val="tx"/>
                    </a:ext>
                  </a:extLst>
                </a:hlinkClick>
              </a:rPr>
              <a:t>Regularidade Previdenciária dos RPPS</a:t>
            </a:r>
          </a:p>
          <a:p>
            <a:pPr algn="ctr" defTabSz="1371600" eaLnBrk="0" fontAlgn="base" hangingPunct="0">
              <a:spcBef>
                <a:spcPct val="0"/>
              </a:spcBef>
              <a:spcAft>
                <a:spcPct val="0"/>
              </a:spcAft>
              <a:defRPr/>
            </a:pPr>
            <a:r>
              <a:rPr lang="pt-BR" sz="2400" b="1">
                <a:solidFill>
                  <a:schemeClr val="tx2"/>
                </a:solidFill>
              </a:rPr>
              <a:t>O processo de supervisão e fiscalização no DRPPS/SRPC/MPS</a:t>
            </a:r>
            <a:endParaRPr lang="pt-BR" sz="2000" b="1">
              <a:solidFill>
                <a:schemeClr val="tx2"/>
              </a:solidFill>
              <a:latin typeface="Arial" panose="020B0604020202020204" pitchFamily="34" charset="0"/>
              <a:cs typeface="Arial" panose="020B0604020202020204" pitchFamily="34" charset="0"/>
            </a:endParaRPr>
          </a:p>
        </p:txBody>
      </p:sp>
      <p:sp>
        <p:nvSpPr>
          <p:cNvPr id="2" name="CaixaDeTexto 1">
            <a:extLst>
              <a:ext uri="{FF2B5EF4-FFF2-40B4-BE49-F238E27FC236}">
                <a16:creationId xmlns:a16="http://schemas.microsoft.com/office/drawing/2014/main" id="{B1DA35F4-87A6-F839-F1AF-5AFBB95DF4A6}"/>
              </a:ext>
            </a:extLst>
          </p:cNvPr>
          <p:cNvSpPr txBox="1"/>
          <p:nvPr/>
        </p:nvSpPr>
        <p:spPr>
          <a:xfrm>
            <a:off x="1478280" y="4975071"/>
            <a:ext cx="9384160" cy="1200329"/>
          </a:xfrm>
          <a:prstGeom prst="rect">
            <a:avLst/>
          </a:prstGeom>
          <a:noFill/>
        </p:spPr>
        <p:txBody>
          <a:bodyPr wrap="square" rtlCol="0">
            <a:spAutoFit/>
          </a:bodyPr>
          <a:lstStyle/>
          <a:p>
            <a:pPr algn="ctr" defTabSz="1371600" eaLnBrk="0" fontAlgn="base" hangingPunct="0">
              <a:spcBef>
                <a:spcPct val="0"/>
              </a:spcBef>
              <a:spcAft>
                <a:spcPct val="0"/>
              </a:spcAft>
              <a:defRPr/>
            </a:pPr>
            <a:r>
              <a:rPr lang="pt-BR" sz="2400" b="1">
                <a:solidFill>
                  <a:schemeClr val="tx2"/>
                </a:solidFill>
                <a:cs typeface="Arial" panose="020B0604020202020204" pitchFamily="34" charset="0"/>
              </a:rPr>
              <a:t>Departamento dos Regimes Próprios de Previdência Social - DRPPS</a:t>
            </a:r>
          </a:p>
          <a:p>
            <a:pPr algn="ctr" defTabSz="1371600" eaLnBrk="0" fontAlgn="base" hangingPunct="0">
              <a:spcBef>
                <a:spcPct val="0"/>
              </a:spcBef>
              <a:spcAft>
                <a:spcPct val="0"/>
              </a:spcAft>
              <a:defRPr/>
            </a:pPr>
            <a:r>
              <a:rPr lang="pt-BR" sz="2400" b="1">
                <a:solidFill>
                  <a:schemeClr val="tx2"/>
                </a:solidFill>
                <a:cs typeface="Arial" panose="020B0604020202020204" pitchFamily="34" charset="0"/>
              </a:rPr>
              <a:t>Secretaria de Regime Próprio e Complementar – SRPC</a:t>
            </a:r>
          </a:p>
          <a:p>
            <a:pPr algn="ctr" defTabSz="1371600" eaLnBrk="0" fontAlgn="base" hangingPunct="0">
              <a:spcBef>
                <a:spcPct val="0"/>
              </a:spcBef>
              <a:spcAft>
                <a:spcPct val="0"/>
              </a:spcAft>
              <a:defRPr/>
            </a:pPr>
            <a:r>
              <a:rPr lang="pt-BR" sz="2400" b="1">
                <a:solidFill>
                  <a:schemeClr val="tx2"/>
                </a:solidFill>
                <a:cs typeface="Arial" panose="020B0604020202020204" pitchFamily="34" charset="0"/>
              </a:rPr>
              <a:t>Ministério da Previdência Social</a:t>
            </a:r>
            <a:endParaRPr lang="pt-BR" sz="2400">
              <a:solidFill>
                <a:schemeClr val="tx2"/>
              </a:solidFill>
            </a:endParaRPr>
          </a:p>
        </p:txBody>
      </p:sp>
      <p:pic>
        <p:nvPicPr>
          <p:cNvPr id="7" name="Imagem 6">
            <a:extLst>
              <a:ext uri="{FF2B5EF4-FFF2-40B4-BE49-F238E27FC236}">
                <a16:creationId xmlns:a16="http://schemas.microsoft.com/office/drawing/2014/main" id="{21F450E0-2E1A-61D7-2AED-0C828EFA75F6}"/>
              </a:ext>
            </a:extLst>
          </p:cNvPr>
          <p:cNvPicPr>
            <a:picLocks noChangeAspect="1"/>
          </p:cNvPicPr>
          <p:nvPr/>
        </p:nvPicPr>
        <p:blipFill>
          <a:blip r:embed="rId4"/>
          <a:stretch>
            <a:fillRect/>
          </a:stretch>
        </p:blipFill>
        <p:spPr>
          <a:xfrm>
            <a:off x="10673069" y="192024"/>
            <a:ext cx="1197032" cy="552047"/>
          </a:xfrm>
          <a:prstGeom prst="rect">
            <a:avLst/>
          </a:prstGeom>
        </p:spPr>
      </p:pic>
    </p:spTree>
    <p:extLst>
      <p:ext uri="{BB962C8B-B14F-4D97-AF65-F5344CB8AC3E}">
        <p14:creationId xmlns:p14="http://schemas.microsoft.com/office/powerpoint/2010/main" val="1045647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6950BFC3-D8DA-4A85-94F7-54DA5524770B}">
      <p188:commentRel xmlns:p188="http://schemas.microsoft.com/office/powerpoint/2018/8/main" r:id="rId2"/>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BE1B5F-FE1A-3649-8BE0-AF2C07392EFD}"/>
            </a:ext>
          </a:extLst>
        </p:cNvPr>
        <p:cNvGrpSpPr/>
        <p:nvPr/>
      </p:nvGrpSpPr>
      <p:grpSpPr>
        <a:xfrm>
          <a:off x="0" y="0"/>
          <a:ext cx="0" cy="0"/>
          <a:chOff x="0" y="0"/>
          <a:chExt cx="0" cy="0"/>
        </a:xfrm>
      </p:grpSpPr>
      <p:pic>
        <p:nvPicPr>
          <p:cNvPr id="3" name="Imagem 2">
            <a:extLst>
              <a:ext uri="{FF2B5EF4-FFF2-40B4-BE49-F238E27FC236}">
                <a16:creationId xmlns:a16="http://schemas.microsoft.com/office/drawing/2014/main" id="{DA009B23-6F66-A7E5-BAB2-709D245CE817}"/>
              </a:ext>
            </a:extLst>
          </p:cNvPr>
          <p:cNvPicPr>
            <a:picLocks noChangeAspect="1"/>
          </p:cNvPicPr>
          <p:nvPr/>
        </p:nvPicPr>
        <p:blipFill>
          <a:blip r:embed="rId2"/>
          <a:stretch>
            <a:fillRect/>
          </a:stretch>
        </p:blipFill>
        <p:spPr>
          <a:xfrm>
            <a:off x="10369296" y="192024"/>
            <a:ext cx="1500805" cy="692141"/>
          </a:xfrm>
          <a:prstGeom prst="rect">
            <a:avLst/>
          </a:prstGeom>
        </p:spPr>
      </p:pic>
      <p:sp>
        <p:nvSpPr>
          <p:cNvPr id="4" name="CaixaDeTexto 3">
            <a:extLst>
              <a:ext uri="{FF2B5EF4-FFF2-40B4-BE49-F238E27FC236}">
                <a16:creationId xmlns:a16="http://schemas.microsoft.com/office/drawing/2014/main" id="{F9D6B157-2E6B-BAA1-0409-09D6037AB03E}"/>
              </a:ext>
            </a:extLst>
          </p:cNvPr>
          <p:cNvSpPr txBox="1"/>
          <p:nvPr/>
        </p:nvSpPr>
        <p:spPr>
          <a:xfrm>
            <a:off x="1918447" y="358485"/>
            <a:ext cx="6589058" cy="461665"/>
          </a:xfrm>
          <a:prstGeom prst="rect">
            <a:avLst/>
          </a:prstGeom>
          <a:noFill/>
        </p:spPr>
        <p:txBody>
          <a:bodyPr wrap="square">
            <a:spAutoFit/>
          </a:bodyPr>
          <a:lstStyle/>
          <a:p>
            <a:pPr algn="ctr"/>
            <a:r>
              <a:rPr lang="pt-BR" sz="2400" b="1">
                <a:solidFill>
                  <a:srgbClr val="175FAA"/>
                </a:solidFill>
                <a:latin typeface="Open Sans" panose="020B0606030504020204" pitchFamily="34" charset="0"/>
                <a:ea typeface="Open Sans" panose="020B0606030504020204" pitchFamily="34" charset="0"/>
                <a:cs typeface="Open Sans" panose="020B0606030504020204" pitchFamily="34" charset="0"/>
              </a:rPr>
              <a:t>ELEMENTOS DE SUPERVISÃO DO DRPPS</a:t>
            </a:r>
            <a:endParaRPr lang="pt-BR" sz="2400"/>
          </a:p>
        </p:txBody>
      </p:sp>
      <p:sp>
        <p:nvSpPr>
          <p:cNvPr id="8" name="Retângulo 7">
            <a:extLst>
              <a:ext uri="{FF2B5EF4-FFF2-40B4-BE49-F238E27FC236}">
                <a16:creationId xmlns:a16="http://schemas.microsoft.com/office/drawing/2014/main" id="{D10FB984-F06E-2DB0-E722-F83190DB06C4}"/>
              </a:ext>
            </a:extLst>
          </p:cNvPr>
          <p:cNvSpPr/>
          <p:nvPr/>
        </p:nvSpPr>
        <p:spPr>
          <a:xfrm>
            <a:off x="303208" y="2618550"/>
            <a:ext cx="1792942" cy="1276329"/>
          </a:xfrm>
          <a:prstGeom prst="rect">
            <a:avLst/>
          </a:prstGeom>
          <a:solidFill>
            <a:schemeClr val="accent1"/>
          </a:solidFill>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pt-BR" sz="2400"/>
              <a:t>Atuarial</a:t>
            </a:r>
          </a:p>
        </p:txBody>
      </p:sp>
      <p:sp>
        <p:nvSpPr>
          <p:cNvPr id="11" name="Retângulo 10">
            <a:extLst>
              <a:ext uri="{FF2B5EF4-FFF2-40B4-BE49-F238E27FC236}">
                <a16:creationId xmlns:a16="http://schemas.microsoft.com/office/drawing/2014/main" id="{C737BF03-8E91-081E-3AB0-5A0586094EF9}"/>
              </a:ext>
            </a:extLst>
          </p:cNvPr>
          <p:cNvSpPr/>
          <p:nvPr/>
        </p:nvSpPr>
        <p:spPr>
          <a:xfrm>
            <a:off x="303208" y="3993737"/>
            <a:ext cx="1792942" cy="1276329"/>
          </a:xfrm>
          <a:prstGeom prst="rect">
            <a:avLst/>
          </a:prstGeom>
          <a:solidFill>
            <a:schemeClr val="accent6"/>
          </a:solidFill>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pt-BR" sz="2000"/>
              <a:t>Investimentos</a:t>
            </a:r>
          </a:p>
        </p:txBody>
      </p:sp>
      <p:sp>
        <p:nvSpPr>
          <p:cNvPr id="13" name="Retângulo 12">
            <a:extLst>
              <a:ext uri="{FF2B5EF4-FFF2-40B4-BE49-F238E27FC236}">
                <a16:creationId xmlns:a16="http://schemas.microsoft.com/office/drawing/2014/main" id="{670F5036-2E3E-EEDC-378F-D9A347F98386}"/>
              </a:ext>
            </a:extLst>
          </p:cNvPr>
          <p:cNvSpPr/>
          <p:nvPr/>
        </p:nvSpPr>
        <p:spPr>
          <a:xfrm>
            <a:off x="303208" y="5398992"/>
            <a:ext cx="1792942" cy="1276329"/>
          </a:xfrm>
          <a:prstGeom prst="rect">
            <a:avLst/>
          </a:prstGeom>
          <a:solidFill>
            <a:schemeClr val="accent4">
              <a:lumMod val="75000"/>
            </a:schemeClr>
          </a:solidFill>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pt-BR" sz="2400"/>
              <a:t>Repasses e utilização de recursos</a:t>
            </a:r>
          </a:p>
        </p:txBody>
      </p:sp>
      <p:sp>
        <p:nvSpPr>
          <p:cNvPr id="14" name="Retângulo 13">
            <a:extLst>
              <a:ext uri="{FF2B5EF4-FFF2-40B4-BE49-F238E27FC236}">
                <a16:creationId xmlns:a16="http://schemas.microsoft.com/office/drawing/2014/main" id="{58B147FF-D576-8075-3554-77E714041C25}"/>
              </a:ext>
            </a:extLst>
          </p:cNvPr>
          <p:cNvSpPr/>
          <p:nvPr/>
        </p:nvSpPr>
        <p:spPr>
          <a:xfrm>
            <a:off x="303208" y="1217799"/>
            <a:ext cx="1792942" cy="1276329"/>
          </a:xfrm>
          <a:prstGeom prst="rect">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pt-BR" sz="2400"/>
              <a:t>Legislação</a:t>
            </a:r>
          </a:p>
        </p:txBody>
      </p:sp>
      <p:sp>
        <p:nvSpPr>
          <p:cNvPr id="15" name="Retângulo 14">
            <a:extLst>
              <a:ext uri="{FF2B5EF4-FFF2-40B4-BE49-F238E27FC236}">
                <a16:creationId xmlns:a16="http://schemas.microsoft.com/office/drawing/2014/main" id="{8704ED0A-F0CD-9A04-7F67-2FCCCB52D126}"/>
              </a:ext>
            </a:extLst>
          </p:cNvPr>
          <p:cNvSpPr/>
          <p:nvPr/>
        </p:nvSpPr>
        <p:spPr>
          <a:xfrm>
            <a:off x="3009250" y="1217799"/>
            <a:ext cx="8537290" cy="1276329"/>
          </a:xfrm>
          <a:prstGeom prst="rect">
            <a:avLst/>
          </a:prstGeom>
          <a:solidFill>
            <a:schemeClr val="accent4"/>
          </a:solidFill>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pt-BR" sz="2400"/>
              <a:t>Plano de Custeio; Plano de Benefícios; Histórico do Regime; Reforma da previdência; Previdência Complementar;  </a:t>
            </a:r>
          </a:p>
        </p:txBody>
      </p:sp>
      <p:sp>
        <p:nvSpPr>
          <p:cNvPr id="17" name="Retângulo 16">
            <a:extLst>
              <a:ext uri="{FF2B5EF4-FFF2-40B4-BE49-F238E27FC236}">
                <a16:creationId xmlns:a16="http://schemas.microsoft.com/office/drawing/2014/main" id="{124F4AC1-D407-73EA-11D6-8F7E88D4FA4A}"/>
              </a:ext>
            </a:extLst>
          </p:cNvPr>
          <p:cNvSpPr/>
          <p:nvPr/>
        </p:nvSpPr>
        <p:spPr>
          <a:xfrm>
            <a:off x="3009250" y="2619842"/>
            <a:ext cx="8537290" cy="1145776"/>
          </a:xfrm>
          <a:prstGeom prst="rect">
            <a:avLst/>
          </a:prstGeom>
          <a:solidFill>
            <a:schemeClr val="accent1"/>
          </a:solidFill>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pt-BR" sz="2400"/>
              <a:t>Avaliação atuarial; Medidas de equacionamento do déficit; definição de meta de rentabilidade;</a:t>
            </a:r>
          </a:p>
        </p:txBody>
      </p:sp>
      <p:sp>
        <p:nvSpPr>
          <p:cNvPr id="18" name="Retângulo 17">
            <a:extLst>
              <a:ext uri="{FF2B5EF4-FFF2-40B4-BE49-F238E27FC236}">
                <a16:creationId xmlns:a16="http://schemas.microsoft.com/office/drawing/2014/main" id="{23F067EE-86A7-61DD-CF22-0757CDDC8E63}"/>
              </a:ext>
            </a:extLst>
          </p:cNvPr>
          <p:cNvSpPr/>
          <p:nvPr/>
        </p:nvSpPr>
        <p:spPr>
          <a:xfrm>
            <a:off x="3009250" y="3944141"/>
            <a:ext cx="8537290" cy="1276329"/>
          </a:xfrm>
          <a:prstGeom prst="rect">
            <a:avLst/>
          </a:prstGeom>
          <a:solidFill>
            <a:schemeClr val="accent6"/>
          </a:solidFill>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pt-BR" sz="2400"/>
              <a:t>Política de Investimentos; Enquadramento da Carteira; Acompanhamento da Rentabilidade; APR; Credenciamentos</a:t>
            </a:r>
          </a:p>
        </p:txBody>
      </p:sp>
      <p:sp>
        <p:nvSpPr>
          <p:cNvPr id="19" name="Retângulo 18">
            <a:extLst>
              <a:ext uri="{FF2B5EF4-FFF2-40B4-BE49-F238E27FC236}">
                <a16:creationId xmlns:a16="http://schemas.microsoft.com/office/drawing/2014/main" id="{B811227A-2A48-58D3-ECC7-9DAD1BAF2E4A}"/>
              </a:ext>
            </a:extLst>
          </p:cNvPr>
          <p:cNvSpPr/>
          <p:nvPr/>
        </p:nvSpPr>
        <p:spPr>
          <a:xfrm>
            <a:off x="3009250" y="5398993"/>
            <a:ext cx="8537291" cy="1276329"/>
          </a:xfrm>
          <a:prstGeom prst="rect">
            <a:avLst/>
          </a:prstGeom>
          <a:solidFill>
            <a:schemeClr val="accent4">
              <a:lumMod val="75000"/>
            </a:schemeClr>
          </a:solidFill>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pt-BR" sz="2400"/>
              <a:t>Valor repassado em relação do custo normal, custo suplementar; taxa de administração; Parcelamentos; COMPREV; ganhos com os investimentos; pagamentos de benefícios; despesas administrativas</a:t>
            </a:r>
          </a:p>
        </p:txBody>
      </p:sp>
      <p:sp>
        <p:nvSpPr>
          <p:cNvPr id="20" name="Seta: para a Direita Listrada 19">
            <a:extLst>
              <a:ext uri="{FF2B5EF4-FFF2-40B4-BE49-F238E27FC236}">
                <a16:creationId xmlns:a16="http://schemas.microsoft.com/office/drawing/2014/main" id="{496C9F96-758A-B877-4B35-259630B62848}"/>
              </a:ext>
            </a:extLst>
          </p:cNvPr>
          <p:cNvSpPr/>
          <p:nvPr/>
        </p:nvSpPr>
        <p:spPr>
          <a:xfrm>
            <a:off x="2214282" y="1755919"/>
            <a:ext cx="676836" cy="313765"/>
          </a:xfrm>
          <a:prstGeom prst="stripedRightArrow">
            <a:avLst/>
          </a:prstGeom>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pt-BR"/>
          </a:p>
        </p:txBody>
      </p:sp>
      <p:sp>
        <p:nvSpPr>
          <p:cNvPr id="24" name="Seta: para a Direita Listrada 23">
            <a:extLst>
              <a:ext uri="{FF2B5EF4-FFF2-40B4-BE49-F238E27FC236}">
                <a16:creationId xmlns:a16="http://schemas.microsoft.com/office/drawing/2014/main" id="{5A9FE9B3-38AF-C5E0-FE3A-43042782AD23}"/>
              </a:ext>
            </a:extLst>
          </p:cNvPr>
          <p:cNvSpPr/>
          <p:nvPr/>
        </p:nvSpPr>
        <p:spPr>
          <a:xfrm>
            <a:off x="2214282" y="3087050"/>
            <a:ext cx="676836" cy="313765"/>
          </a:xfrm>
          <a:prstGeom prst="stripedRightArrow">
            <a:avLst/>
          </a:prstGeom>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pt-BR"/>
          </a:p>
        </p:txBody>
      </p:sp>
      <p:sp>
        <p:nvSpPr>
          <p:cNvPr id="25" name="Seta: para a Direita Listrada 24">
            <a:extLst>
              <a:ext uri="{FF2B5EF4-FFF2-40B4-BE49-F238E27FC236}">
                <a16:creationId xmlns:a16="http://schemas.microsoft.com/office/drawing/2014/main" id="{2D32FB8E-DAA5-ED26-A6A7-A2D9BC544530}"/>
              </a:ext>
            </a:extLst>
          </p:cNvPr>
          <p:cNvSpPr/>
          <p:nvPr/>
        </p:nvSpPr>
        <p:spPr>
          <a:xfrm>
            <a:off x="2214282" y="4475020"/>
            <a:ext cx="676836" cy="313765"/>
          </a:xfrm>
          <a:prstGeom prst="stripedRightArrow">
            <a:avLst/>
          </a:prstGeom>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pt-BR"/>
          </a:p>
        </p:txBody>
      </p:sp>
      <p:sp>
        <p:nvSpPr>
          <p:cNvPr id="26" name="Seta: para a Direita Listrada 25">
            <a:extLst>
              <a:ext uri="{FF2B5EF4-FFF2-40B4-BE49-F238E27FC236}">
                <a16:creationId xmlns:a16="http://schemas.microsoft.com/office/drawing/2014/main" id="{067EAF6C-8D45-BA57-79EE-DBA95DDE005C}"/>
              </a:ext>
            </a:extLst>
          </p:cNvPr>
          <p:cNvSpPr/>
          <p:nvPr/>
        </p:nvSpPr>
        <p:spPr>
          <a:xfrm>
            <a:off x="2214282" y="6037157"/>
            <a:ext cx="676836" cy="313765"/>
          </a:xfrm>
          <a:prstGeom prst="stripedRightArrow">
            <a:avLst/>
          </a:prstGeom>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pt-BR"/>
          </a:p>
        </p:txBody>
      </p:sp>
    </p:spTree>
    <p:extLst>
      <p:ext uri="{BB962C8B-B14F-4D97-AF65-F5344CB8AC3E}">
        <p14:creationId xmlns:p14="http://schemas.microsoft.com/office/powerpoint/2010/main" val="32086078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D18817-4AED-7118-EA23-FA704FD95B97}"/>
            </a:ext>
          </a:extLst>
        </p:cNvPr>
        <p:cNvGrpSpPr/>
        <p:nvPr/>
      </p:nvGrpSpPr>
      <p:grpSpPr>
        <a:xfrm>
          <a:off x="0" y="0"/>
          <a:ext cx="0" cy="0"/>
          <a:chOff x="0" y="0"/>
          <a:chExt cx="0" cy="0"/>
        </a:xfrm>
      </p:grpSpPr>
      <p:sp>
        <p:nvSpPr>
          <p:cNvPr id="4" name="CaixaDeTexto 3">
            <a:extLst>
              <a:ext uri="{FF2B5EF4-FFF2-40B4-BE49-F238E27FC236}">
                <a16:creationId xmlns:a16="http://schemas.microsoft.com/office/drawing/2014/main" id="{19463B3E-577E-E461-3D83-07B97B1DDBD6}"/>
              </a:ext>
            </a:extLst>
          </p:cNvPr>
          <p:cNvSpPr txBox="1"/>
          <p:nvPr/>
        </p:nvSpPr>
        <p:spPr>
          <a:xfrm>
            <a:off x="284881" y="1305341"/>
            <a:ext cx="5457540" cy="3877985"/>
          </a:xfrm>
          <a:prstGeom prst="rect">
            <a:avLst/>
          </a:prstGeom>
          <a:noFill/>
        </p:spPr>
        <p:txBody>
          <a:bodyPr wrap="square">
            <a:spAutoFit/>
          </a:bodyPr>
          <a:lstStyle/>
          <a:p>
            <a:pPr marL="342900" indent="-342900" algn="just">
              <a:spcBef>
                <a:spcPts val="600"/>
              </a:spcBef>
              <a:spcAft>
                <a:spcPts val="600"/>
              </a:spcAft>
              <a:buFont typeface="Wingdings" panose="05000000000000000000" pitchFamily="2" charset="2"/>
              <a:buChar char="q"/>
            </a:pPr>
            <a:r>
              <a:rPr lang="pt-BR" sz="2400" b="1">
                <a:solidFill>
                  <a:srgbClr val="000000"/>
                </a:solidFill>
                <a:latin typeface="Calibri" panose="020F0502020204030204" pitchFamily="34" charset="0"/>
              </a:rPr>
              <a:t>Financiamento pelo ente e pelos servidores ativos, aposentados e pensionistas</a:t>
            </a:r>
            <a:r>
              <a:rPr lang="pt-BR" sz="2400">
                <a:solidFill>
                  <a:srgbClr val="000000"/>
                </a:solidFill>
                <a:latin typeface="Calibri" panose="020F0502020204030204" pitchFamily="34" charset="0"/>
              </a:rPr>
              <a:t>;</a:t>
            </a:r>
          </a:p>
          <a:p>
            <a:pPr marL="342900" indent="-342900" algn="just">
              <a:spcBef>
                <a:spcPts val="600"/>
              </a:spcBef>
              <a:spcAft>
                <a:spcPts val="600"/>
              </a:spcAft>
              <a:buFont typeface="Wingdings" panose="05000000000000000000" pitchFamily="2" charset="2"/>
              <a:buChar char="q"/>
            </a:pPr>
            <a:r>
              <a:rPr lang="pt-BR" sz="2400"/>
              <a:t>Contribuições do ente não podem ser inferiores às dos servidores;</a:t>
            </a:r>
          </a:p>
          <a:p>
            <a:pPr marL="342900" indent="-342900" algn="just">
              <a:spcBef>
                <a:spcPts val="600"/>
              </a:spcBef>
              <a:spcAft>
                <a:spcPts val="600"/>
              </a:spcAft>
              <a:buFont typeface="Wingdings" panose="05000000000000000000" pitchFamily="2" charset="2"/>
              <a:buChar char="q"/>
            </a:pPr>
            <a:r>
              <a:rPr lang="pt-BR" sz="2400">
                <a:solidFill>
                  <a:srgbClr val="000000"/>
                </a:solidFill>
                <a:latin typeface="Calibri" panose="020F0502020204030204" pitchFamily="34" charset="0"/>
              </a:rPr>
              <a:t>Ente é responsável pelo pagamento dos benefícios se recursos forem insuficientes;</a:t>
            </a:r>
          </a:p>
          <a:p>
            <a:pPr algn="just">
              <a:spcBef>
                <a:spcPts val="600"/>
              </a:spcBef>
              <a:spcAft>
                <a:spcPts val="600"/>
              </a:spcAft>
            </a:pPr>
            <a:endParaRPr lang="pt-BR" sz="2400">
              <a:solidFill>
                <a:srgbClr val="000000"/>
              </a:solidFill>
              <a:latin typeface="Calibri" panose="020F0502020204030204" pitchFamily="34" charset="0"/>
            </a:endParaRPr>
          </a:p>
        </p:txBody>
      </p:sp>
      <p:sp>
        <p:nvSpPr>
          <p:cNvPr id="2" name="CaixaDeTexto 1">
            <a:extLst>
              <a:ext uri="{FF2B5EF4-FFF2-40B4-BE49-F238E27FC236}">
                <a16:creationId xmlns:a16="http://schemas.microsoft.com/office/drawing/2014/main" id="{D939122C-4143-3AF5-74EF-C1BC5920970C}"/>
              </a:ext>
            </a:extLst>
          </p:cNvPr>
          <p:cNvSpPr txBox="1"/>
          <p:nvPr/>
        </p:nvSpPr>
        <p:spPr>
          <a:xfrm flipH="1">
            <a:off x="1206903" y="135872"/>
            <a:ext cx="10636421" cy="646331"/>
          </a:xfrm>
          <a:prstGeom prst="rect">
            <a:avLst/>
          </a:prstGeom>
          <a:noFill/>
        </p:spPr>
        <p:txBody>
          <a:bodyPr wrap="square" rtlCol="0">
            <a:spAutoFit/>
          </a:bodyPr>
          <a:lstStyle/>
          <a:p>
            <a:r>
              <a:rPr lang="pt-BR" sz="3600" b="1">
                <a:solidFill>
                  <a:srgbClr val="175FAA"/>
                </a:solidFill>
                <a:effectLst/>
                <a:latin typeface="Open Sans" panose="020B0606030504020204" pitchFamily="34" charset="0"/>
                <a:ea typeface="Open Sans" panose="020B0606030504020204" pitchFamily="34" charset="0"/>
                <a:cs typeface="Open Sans" panose="020B0606030504020204" pitchFamily="34" charset="0"/>
              </a:rPr>
              <a:t>Principais Regras Gerais dos RPPS</a:t>
            </a:r>
            <a:endParaRPr lang="pt-BR" sz="3600" b="1">
              <a:solidFill>
                <a:srgbClr val="175FAA"/>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 name="CaixaDeTexto 6">
            <a:extLst>
              <a:ext uri="{FF2B5EF4-FFF2-40B4-BE49-F238E27FC236}">
                <a16:creationId xmlns:a16="http://schemas.microsoft.com/office/drawing/2014/main" id="{B08C05AC-8BFC-B206-641D-DFD6A0550C5C}"/>
              </a:ext>
            </a:extLst>
          </p:cNvPr>
          <p:cNvSpPr txBox="1"/>
          <p:nvPr/>
        </p:nvSpPr>
        <p:spPr>
          <a:xfrm>
            <a:off x="5967975" y="1187008"/>
            <a:ext cx="5606404" cy="4031873"/>
          </a:xfrm>
          <a:prstGeom prst="rect">
            <a:avLst/>
          </a:prstGeom>
          <a:noFill/>
        </p:spPr>
        <p:txBody>
          <a:bodyPr wrap="square">
            <a:spAutoFit/>
          </a:bodyPr>
          <a:lstStyle>
            <a:defPPr>
              <a:defRPr lang="pt-BR"/>
            </a:defPPr>
            <a:lvl1pPr marL="342900" indent="-342900" algn="just">
              <a:spcBef>
                <a:spcPts val="600"/>
              </a:spcBef>
              <a:spcAft>
                <a:spcPts val="600"/>
              </a:spcAft>
              <a:buFont typeface="Wingdings" panose="05000000000000000000" pitchFamily="2" charset="2"/>
              <a:buChar char="q"/>
              <a:defRPr sz="2400"/>
            </a:lvl1pPr>
          </a:lstStyle>
          <a:p>
            <a:r>
              <a:rPr lang="pt-BR"/>
              <a:t>Cobertura exclusiva a servidores com cargo efetivo;</a:t>
            </a:r>
          </a:p>
          <a:p>
            <a:r>
              <a:rPr lang="pt-BR"/>
              <a:t>Benefícios limitados a aposentadoria e pensão por morte;</a:t>
            </a:r>
          </a:p>
          <a:p>
            <a:r>
              <a:rPr lang="pt-BR"/>
              <a:t>Obrigatoriedade de instituição de Regime de Previdência Complementar;</a:t>
            </a:r>
          </a:p>
          <a:p>
            <a:r>
              <a:rPr lang="pt-BR"/>
              <a:t>Concessão de benefícios conforme lei local, observados limites constitucionais</a:t>
            </a:r>
          </a:p>
          <a:p>
            <a:pPr marL="0" indent="0">
              <a:buNone/>
            </a:pPr>
            <a:endParaRPr lang="pt-BR"/>
          </a:p>
        </p:txBody>
      </p:sp>
      <p:pic>
        <p:nvPicPr>
          <p:cNvPr id="3" name="Imagem 2">
            <a:extLst>
              <a:ext uri="{FF2B5EF4-FFF2-40B4-BE49-F238E27FC236}">
                <a16:creationId xmlns:a16="http://schemas.microsoft.com/office/drawing/2014/main" id="{BE83E6E1-F5CD-0C90-94A0-73C7C2CF97EF}"/>
              </a:ext>
            </a:extLst>
          </p:cNvPr>
          <p:cNvPicPr>
            <a:picLocks noChangeAspect="1"/>
          </p:cNvPicPr>
          <p:nvPr/>
        </p:nvPicPr>
        <p:blipFill>
          <a:blip r:embed="rId2"/>
          <a:stretch>
            <a:fillRect/>
          </a:stretch>
        </p:blipFill>
        <p:spPr>
          <a:xfrm>
            <a:off x="10369296" y="192024"/>
            <a:ext cx="1500805" cy="692141"/>
          </a:xfrm>
          <a:prstGeom prst="rect">
            <a:avLst/>
          </a:prstGeom>
        </p:spPr>
      </p:pic>
    </p:spTree>
    <p:extLst>
      <p:ext uri="{BB962C8B-B14F-4D97-AF65-F5344CB8AC3E}">
        <p14:creationId xmlns:p14="http://schemas.microsoft.com/office/powerpoint/2010/main" val="22511997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C1D375-9979-9FE1-4609-7C244DB3804B}"/>
            </a:ext>
          </a:extLst>
        </p:cNvPr>
        <p:cNvGrpSpPr/>
        <p:nvPr/>
      </p:nvGrpSpPr>
      <p:grpSpPr>
        <a:xfrm>
          <a:off x="0" y="0"/>
          <a:ext cx="0" cy="0"/>
          <a:chOff x="0" y="0"/>
          <a:chExt cx="0" cy="0"/>
        </a:xfrm>
      </p:grpSpPr>
      <p:sp>
        <p:nvSpPr>
          <p:cNvPr id="4" name="CaixaDeTexto 3">
            <a:extLst>
              <a:ext uri="{FF2B5EF4-FFF2-40B4-BE49-F238E27FC236}">
                <a16:creationId xmlns:a16="http://schemas.microsoft.com/office/drawing/2014/main" id="{77B59F9E-B81E-BD43-9E45-DAC3104EE0F8}"/>
              </a:ext>
            </a:extLst>
          </p:cNvPr>
          <p:cNvSpPr txBox="1"/>
          <p:nvPr/>
        </p:nvSpPr>
        <p:spPr>
          <a:xfrm>
            <a:off x="284881" y="1305341"/>
            <a:ext cx="5457540" cy="4401205"/>
          </a:xfrm>
          <a:prstGeom prst="rect">
            <a:avLst/>
          </a:prstGeom>
          <a:noFill/>
        </p:spPr>
        <p:txBody>
          <a:bodyPr wrap="square">
            <a:spAutoFit/>
          </a:bodyPr>
          <a:lstStyle/>
          <a:p>
            <a:pPr marL="342900" indent="-342900" algn="just">
              <a:spcBef>
                <a:spcPts val="600"/>
              </a:spcBef>
              <a:spcAft>
                <a:spcPts val="600"/>
              </a:spcAft>
              <a:buFont typeface="Wingdings" panose="05000000000000000000" pitchFamily="2" charset="2"/>
              <a:buChar char="q"/>
            </a:pPr>
            <a:r>
              <a:rPr lang="pt-BR" sz="2400"/>
              <a:t>Avalições atuariais anuais;</a:t>
            </a:r>
          </a:p>
          <a:p>
            <a:pPr marL="342900" indent="-342900" algn="just">
              <a:spcBef>
                <a:spcPts val="600"/>
              </a:spcBef>
              <a:spcAft>
                <a:spcPts val="600"/>
              </a:spcAft>
              <a:buFont typeface="Wingdings" panose="05000000000000000000" pitchFamily="2" charset="2"/>
              <a:buChar char="q"/>
            </a:pPr>
            <a:r>
              <a:rPr lang="pt-BR" sz="2400"/>
              <a:t>Recursos somente podem ser usados para pagamento de benefícios e taxa de administração;</a:t>
            </a:r>
          </a:p>
          <a:p>
            <a:pPr marL="342900" indent="-342900" algn="just">
              <a:spcBef>
                <a:spcPts val="600"/>
              </a:spcBef>
              <a:spcAft>
                <a:spcPts val="600"/>
              </a:spcAft>
              <a:buFont typeface="Wingdings" panose="05000000000000000000" pitchFamily="2" charset="2"/>
              <a:buChar char="q"/>
            </a:pPr>
            <a:r>
              <a:rPr lang="pt-BR" sz="2400"/>
              <a:t>Recursos segregados dos do ente;</a:t>
            </a:r>
          </a:p>
          <a:p>
            <a:pPr marL="342900" indent="-342900" algn="just">
              <a:spcBef>
                <a:spcPts val="600"/>
              </a:spcBef>
              <a:spcAft>
                <a:spcPts val="600"/>
              </a:spcAft>
              <a:buFont typeface="Wingdings" panose="05000000000000000000" pitchFamily="2" charset="2"/>
              <a:buChar char="q"/>
            </a:pPr>
            <a:r>
              <a:rPr lang="pt-BR" sz="2400"/>
              <a:t>Recursos devem ser aplicados conforme norma do Conselho Monetário Nacional</a:t>
            </a:r>
            <a:r>
              <a:rPr lang="pt-BR" sz="2400">
                <a:solidFill>
                  <a:srgbClr val="000000"/>
                </a:solidFill>
                <a:latin typeface="Calibri" panose="020F0502020204030204" pitchFamily="34" charset="0"/>
              </a:rPr>
              <a:t>;</a:t>
            </a:r>
            <a:endParaRPr lang="pt-BR" sz="2400"/>
          </a:p>
          <a:p>
            <a:pPr marL="342900" indent="-342900" algn="just">
              <a:spcBef>
                <a:spcPts val="600"/>
              </a:spcBef>
              <a:spcAft>
                <a:spcPts val="600"/>
              </a:spcAft>
              <a:buFont typeface="Wingdings" panose="05000000000000000000" pitchFamily="2" charset="2"/>
              <a:buChar char="q"/>
            </a:pPr>
            <a:r>
              <a:rPr lang="pt-BR" sz="2400"/>
              <a:t>Compensação previdenciária com o RGPS e destes entre si;</a:t>
            </a:r>
          </a:p>
        </p:txBody>
      </p:sp>
      <p:sp>
        <p:nvSpPr>
          <p:cNvPr id="2" name="CaixaDeTexto 1">
            <a:extLst>
              <a:ext uri="{FF2B5EF4-FFF2-40B4-BE49-F238E27FC236}">
                <a16:creationId xmlns:a16="http://schemas.microsoft.com/office/drawing/2014/main" id="{2C150215-AC09-7F47-7E48-822C184383D1}"/>
              </a:ext>
            </a:extLst>
          </p:cNvPr>
          <p:cNvSpPr txBox="1"/>
          <p:nvPr/>
        </p:nvSpPr>
        <p:spPr>
          <a:xfrm flipH="1">
            <a:off x="1206903" y="135872"/>
            <a:ext cx="10636421" cy="646331"/>
          </a:xfrm>
          <a:prstGeom prst="rect">
            <a:avLst/>
          </a:prstGeom>
          <a:noFill/>
        </p:spPr>
        <p:txBody>
          <a:bodyPr wrap="square" rtlCol="0">
            <a:spAutoFit/>
          </a:bodyPr>
          <a:lstStyle/>
          <a:p>
            <a:r>
              <a:rPr lang="pt-BR" sz="3600" b="1">
                <a:solidFill>
                  <a:srgbClr val="175FAA"/>
                </a:solidFill>
                <a:effectLst/>
                <a:latin typeface="Open Sans" panose="020B0606030504020204" pitchFamily="34" charset="0"/>
                <a:ea typeface="Open Sans" panose="020B0606030504020204" pitchFamily="34" charset="0"/>
                <a:cs typeface="Open Sans" panose="020B0606030504020204" pitchFamily="34" charset="0"/>
              </a:rPr>
              <a:t>Principais Regras Gerais dos RPPS</a:t>
            </a:r>
            <a:endParaRPr lang="pt-BR" sz="3600" b="1">
              <a:solidFill>
                <a:srgbClr val="175FAA"/>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 name="CaixaDeTexto 6">
            <a:extLst>
              <a:ext uri="{FF2B5EF4-FFF2-40B4-BE49-F238E27FC236}">
                <a16:creationId xmlns:a16="http://schemas.microsoft.com/office/drawing/2014/main" id="{4508B8A7-DAFD-C997-19B8-BBD7A854C46F}"/>
              </a:ext>
            </a:extLst>
          </p:cNvPr>
          <p:cNvSpPr txBox="1"/>
          <p:nvPr/>
        </p:nvSpPr>
        <p:spPr>
          <a:xfrm>
            <a:off x="5967975" y="1187008"/>
            <a:ext cx="5606404" cy="4585871"/>
          </a:xfrm>
          <a:prstGeom prst="rect">
            <a:avLst/>
          </a:prstGeom>
          <a:noFill/>
        </p:spPr>
        <p:txBody>
          <a:bodyPr wrap="square">
            <a:spAutoFit/>
          </a:bodyPr>
          <a:lstStyle>
            <a:defPPr>
              <a:defRPr lang="pt-BR"/>
            </a:defPPr>
            <a:lvl1pPr marL="342900" indent="-342900" algn="just">
              <a:spcBef>
                <a:spcPts val="600"/>
              </a:spcBef>
              <a:spcAft>
                <a:spcPts val="600"/>
              </a:spcAft>
              <a:buFont typeface="Wingdings" panose="05000000000000000000" pitchFamily="2" charset="2"/>
              <a:buChar char="q"/>
              <a:defRPr sz="2400"/>
            </a:lvl1pPr>
          </a:lstStyle>
          <a:p>
            <a:r>
              <a:rPr lang="pt-BR"/>
              <a:t>RPPS tem que ter um órgão ou entidade gestora única;</a:t>
            </a:r>
          </a:p>
          <a:p>
            <a:r>
              <a:rPr lang="pt-BR"/>
              <a:t>Participação de representantes de segurados e beneficiários em instâncias de decisão (conselhos e comitês);</a:t>
            </a:r>
          </a:p>
          <a:p>
            <a:r>
              <a:rPr lang="pt-BR"/>
              <a:t>Transparência:</a:t>
            </a:r>
          </a:p>
          <a:p>
            <a:pPr lvl="1"/>
            <a:r>
              <a:rPr lang="pt-BR"/>
              <a:t>Pleno acesso dos segurados às informações;</a:t>
            </a:r>
          </a:p>
          <a:p>
            <a:pPr lvl="1"/>
            <a:r>
              <a:rPr lang="pt-BR"/>
              <a:t>Divulgação de informações</a:t>
            </a:r>
          </a:p>
          <a:p>
            <a:r>
              <a:rPr lang="pt-BR"/>
              <a:t>Sujeição às fiscalizações de Tribunais de Contas e do MPS.</a:t>
            </a:r>
          </a:p>
          <a:p>
            <a:endParaRPr lang="pt-BR"/>
          </a:p>
        </p:txBody>
      </p:sp>
      <p:pic>
        <p:nvPicPr>
          <p:cNvPr id="3" name="Imagem 2">
            <a:extLst>
              <a:ext uri="{FF2B5EF4-FFF2-40B4-BE49-F238E27FC236}">
                <a16:creationId xmlns:a16="http://schemas.microsoft.com/office/drawing/2014/main" id="{B1354492-3E53-0952-84FE-EE3401A14A98}"/>
              </a:ext>
            </a:extLst>
          </p:cNvPr>
          <p:cNvPicPr>
            <a:picLocks noChangeAspect="1"/>
          </p:cNvPicPr>
          <p:nvPr/>
        </p:nvPicPr>
        <p:blipFill>
          <a:blip r:embed="rId2"/>
          <a:stretch>
            <a:fillRect/>
          </a:stretch>
        </p:blipFill>
        <p:spPr>
          <a:xfrm>
            <a:off x="10369296" y="192024"/>
            <a:ext cx="1500805" cy="692141"/>
          </a:xfrm>
          <a:prstGeom prst="rect">
            <a:avLst/>
          </a:prstGeom>
        </p:spPr>
      </p:pic>
    </p:spTree>
    <p:extLst>
      <p:ext uri="{BB962C8B-B14F-4D97-AF65-F5344CB8AC3E}">
        <p14:creationId xmlns:p14="http://schemas.microsoft.com/office/powerpoint/2010/main" val="31931021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A4BFAB-5AC6-535A-FAD3-3DEA243D7CDD}"/>
            </a:ext>
          </a:extLst>
        </p:cNvPr>
        <p:cNvGrpSpPr/>
        <p:nvPr/>
      </p:nvGrpSpPr>
      <p:grpSpPr>
        <a:xfrm>
          <a:off x="0" y="0"/>
          <a:ext cx="0" cy="0"/>
          <a:chOff x="0" y="0"/>
          <a:chExt cx="0" cy="0"/>
        </a:xfrm>
      </p:grpSpPr>
      <p:sp>
        <p:nvSpPr>
          <p:cNvPr id="3" name="Espaço Reservado para Conteúdo 2">
            <a:extLst>
              <a:ext uri="{FF2B5EF4-FFF2-40B4-BE49-F238E27FC236}">
                <a16:creationId xmlns:a16="http://schemas.microsoft.com/office/drawing/2014/main" id="{1B328C78-1827-A62C-8ECE-DFE139640F53}"/>
              </a:ext>
            </a:extLst>
          </p:cNvPr>
          <p:cNvSpPr>
            <a:spLocks noGrp="1"/>
          </p:cNvSpPr>
          <p:nvPr>
            <p:ph idx="1"/>
          </p:nvPr>
        </p:nvSpPr>
        <p:spPr>
          <a:xfrm>
            <a:off x="244799" y="935365"/>
            <a:ext cx="11351623" cy="597916"/>
          </a:xfrm>
        </p:spPr>
        <p:txBody>
          <a:bodyPr>
            <a:normAutofit/>
          </a:bodyPr>
          <a:lstStyle/>
          <a:p>
            <a:pPr algn="just">
              <a:lnSpc>
                <a:spcPct val="115000"/>
              </a:lnSpc>
              <a:spcAft>
                <a:spcPts val="1000"/>
              </a:spcAft>
              <a:buFont typeface="Wingdings" panose="05000000000000000000" pitchFamily="2" charset="2"/>
              <a:buChar char="v"/>
            </a:pPr>
            <a:r>
              <a:rPr lang="pt-BR" sz="2200" b="1">
                <a:solidFill>
                  <a:schemeClr val="accent1">
                    <a:lumMod val="50000"/>
                  </a:schemeClr>
                </a:solidFill>
                <a:effectLst/>
                <a:ea typeface="Times New Roman" panose="02020603050405020304" pitchFamily="18" charset="0"/>
                <a:cs typeface="Times New Roman" panose="02020603050405020304" pitchFamily="18" charset="0"/>
              </a:rPr>
              <a:t> Análise da Legislação do Ente Federativo </a:t>
            </a:r>
            <a:endParaRPr lang="pt-BR" sz="2200"/>
          </a:p>
        </p:txBody>
      </p:sp>
      <p:sp>
        <p:nvSpPr>
          <p:cNvPr id="6" name="Título 1">
            <a:extLst>
              <a:ext uri="{FF2B5EF4-FFF2-40B4-BE49-F238E27FC236}">
                <a16:creationId xmlns:a16="http://schemas.microsoft.com/office/drawing/2014/main" id="{55F27CF6-CDF2-5311-DF19-FCD552A1B817}"/>
              </a:ext>
            </a:extLst>
          </p:cNvPr>
          <p:cNvSpPr txBox="1">
            <a:spLocks/>
          </p:cNvSpPr>
          <p:nvPr/>
        </p:nvSpPr>
        <p:spPr>
          <a:xfrm>
            <a:off x="223711" y="120322"/>
            <a:ext cx="8501686" cy="67658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15000"/>
              </a:lnSpc>
              <a:spcAft>
                <a:spcPts val="600"/>
              </a:spcAft>
            </a:pPr>
            <a:r>
              <a:rPr lang="pt-BR" sz="2400" b="1" cap="all">
                <a:solidFill>
                  <a:schemeClr val="accent1">
                    <a:lumMod val="50000"/>
                  </a:schemeClr>
                </a:solidFill>
                <a:latin typeface="+mn-lt"/>
                <a:ea typeface="Calibri" panose="020F0502020204030204" pitchFamily="34" charset="0"/>
                <a:cs typeface="Times New Roman" panose="02020603050405020304" pitchFamily="18" charset="0"/>
              </a:rPr>
              <a:t>Extrato previdenciário - 22 critérios</a:t>
            </a:r>
            <a:endParaRPr lang="pt-BR" sz="2400">
              <a:solidFill>
                <a:schemeClr val="accent1">
                  <a:lumMod val="50000"/>
                </a:schemeClr>
              </a:solidFill>
              <a:effectLst/>
              <a:latin typeface="+mn-lt"/>
              <a:ea typeface="Calibri" panose="020F0502020204030204" pitchFamily="34" charset="0"/>
              <a:cs typeface="Times New Roman" panose="02020603050405020304" pitchFamily="18" charset="0"/>
            </a:endParaRPr>
          </a:p>
        </p:txBody>
      </p:sp>
      <p:cxnSp>
        <p:nvCxnSpPr>
          <p:cNvPr id="9" name="Conector reto 8">
            <a:extLst>
              <a:ext uri="{FF2B5EF4-FFF2-40B4-BE49-F238E27FC236}">
                <a16:creationId xmlns:a16="http://schemas.microsoft.com/office/drawing/2014/main" id="{5287A376-84C4-5849-B549-A6F04314AF46}"/>
              </a:ext>
            </a:extLst>
          </p:cNvPr>
          <p:cNvCxnSpPr>
            <a:cxnSpLocks/>
          </p:cNvCxnSpPr>
          <p:nvPr/>
        </p:nvCxnSpPr>
        <p:spPr>
          <a:xfrm>
            <a:off x="0" y="796902"/>
            <a:ext cx="8183880" cy="0"/>
          </a:xfrm>
          <a:prstGeom prst="line">
            <a:avLst/>
          </a:prstGeom>
          <a:ln>
            <a:solidFill>
              <a:srgbClr val="005DB8"/>
            </a:solidFill>
          </a:ln>
        </p:spPr>
        <p:style>
          <a:lnRef idx="3">
            <a:schemeClr val="dk1"/>
          </a:lnRef>
          <a:fillRef idx="0">
            <a:schemeClr val="dk1"/>
          </a:fillRef>
          <a:effectRef idx="2">
            <a:schemeClr val="dk1"/>
          </a:effectRef>
          <a:fontRef idx="minor">
            <a:schemeClr val="tx1"/>
          </a:fontRef>
        </p:style>
      </p:cxnSp>
      <p:sp>
        <p:nvSpPr>
          <p:cNvPr id="10" name="CaixaDeTexto 9">
            <a:extLst>
              <a:ext uri="{FF2B5EF4-FFF2-40B4-BE49-F238E27FC236}">
                <a16:creationId xmlns:a16="http://schemas.microsoft.com/office/drawing/2014/main" id="{F3F709E5-4D86-E7E5-A11E-3556617514F9}"/>
              </a:ext>
            </a:extLst>
          </p:cNvPr>
          <p:cNvSpPr txBox="1"/>
          <p:nvPr/>
        </p:nvSpPr>
        <p:spPr>
          <a:xfrm>
            <a:off x="223711" y="4272677"/>
            <a:ext cx="11292841" cy="2585323"/>
          </a:xfrm>
          <a:prstGeom prst="rect">
            <a:avLst/>
          </a:prstGeom>
          <a:noFill/>
        </p:spPr>
        <p:txBody>
          <a:bodyPr wrap="square">
            <a:spAutoFit/>
          </a:bodyPr>
          <a:lstStyle/>
          <a:p>
            <a:pPr marL="285750" indent="-285750" algn="just">
              <a:buFont typeface="Wingdings" panose="05000000000000000000" pitchFamily="2" charset="2"/>
              <a:buChar char="Ø"/>
            </a:pPr>
            <a:r>
              <a:rPr lang="pt-BR"/>
              <a:t>A verificação do cumprimento destes critérios é realizada por meio de análise da legislação, documentação ou informação solicitada e encaminhada pelo ente por meio do GESCON;</a:t>
            </a:r>
          </a:p>
          <a:p>
            <a:pPr marL="285750" indent="-285750" algn="just">
              <a:buFont typeface="Wingdings" panose="05000000000000000000" pitchFamily="2" charset="2"/>
              <a:buChar char="Ø"/>
            </a:pPr>
            <a:r>
              <a:rPr lang="pt-BR"/>
              <a:t>Observância das regras do art. 164 da Portaria MTP nº 1467/22;</a:t>
            </a:r>
          </a:p>
          <a:p>
            <a:pPr marL="285750" indent="-285750" algn="just">
              <a:buFont typeface="Wingdings" panose="05000000000000000000" pitchFamily="2" charset="2"/>
              <a:buChar char="Ø"/>
            </a:pPr>
            <a:r>
              <a:rPr lang="pt-BR"/>
              <a:t>Limites de contribuição do ente: não inferior ao valor da contribuição do servidor ativo, nem superior ao dobro desta contribuição;</a:t>
            </a:r>
          </a:p>
          <a:p>
            <a:pPr marL="285750" indent="-285750" algn="just">
              <a:buFont typeface="Wingdings" panose="05000000000000000000" pitchFamily="2" charset="2"/>
              <a:buChar char="Ø"/>
            </a:pPr>
            <a:r>
              <a:rPr lang="pt-BR"/>
              <a:t>Limites de contribuição dos segurados e beneficiários: Não inferior a 14%, exceto se houver EA e não inferior ao RGPS.</a:t>
            </a:r>
          </a:p>
          <a:p>
            <a:pPr marL="285750" indent="-285750" algn="just">
              <a:buFont typeface="Wingdings" panose="05000000000000000000" pitchFamily="2" charset="2"/>
              <a:buChar char="Ø"/>
            </a:pPr>
            <a:endParaRPr lang="pt-BR"/>
          </a:p>
          <a:p>
            <a:pPr marL="285750" indent="-285750" algn="just">
              <a:buFont typeface="Wingdings" panose="05000000000000000000" pitchFamily="2" charset="2"/>
              <a:buChar char="Ø"/>
            </a:pPr>
            <a:endParaRPr lang="pt-BR"/>
          </a:p>
        </p:txBody>
      </p:sp>
      <p:pic>
        <p:nvPicPr>
          <p:cNvPr id="13" name="Imagem 12">
            <a:extLst>
              <a:ext uri="{FF2B5EF4-FFF2-40B4-BE49-F238E27FC236}">
                <a16:creationId xmlns:a16="http://schemas.microsoft.com/office/drawing/2014/main" id="{6EEF1FB5-5717-5CB3-FA40-D6578620428B}"/>
              </a:ext>
            </a:extLst>
          </p:cNvPr>
          <p:cNvPicPr>
            <a:picLocks noChangeAspect="1"/>
          </p:cNvPicPr>
          <p:nvPr/>
        </p:nvPicPr>
        <p:blipFill>
          <a:blip r:embed="rId3"/>
          <a:stretch>
            <a:fillRect/>
          </a:stretch>
        </p:blipFill>
        <p:spPr>
          <a:xfrm>
            <a:off x="244800" y="1671742"/>
            <a:ext cx="11702402" cy="2308323"/>
          </a:xfrm>
          <a:prstGeom prst="rect">
            <a:avLst/>
          </a:prstGeom>
        </p:spPr>
      </p:pic>
      <p:pic>
        <p:nvPicPr>
          <p:cNvPr id="2" name="Imagem 1">
            <a:extLst>
              <a:ext uri="{FF2B5EF4-FFF2-40B4-BE49-F238E27FC236}">
                <a16:creationId xmlns:a16="http://schemas.microsoft.com/office/drawing/2014/main" id="{D5074281-A9CA-C2F4-3254-5361967B5191}"/>
              </a:ext>
            </a:extLst>
          </p:cNvPr>
          <p:cNvPicPr>
            <a:picLocks noChangeAspect="1"/>
          </p:cNvPicPr>
          <p:nvPr/>
        </p:nvPicPr>
        <p:blipFill>
          <a:blip r:embed="rId4"/>
          <a:stretch>
            <a:fillRect/>
          </a:stretch>
        </p:blipFill>
        <p:spPr>
          <a:xfrm>
            <a:off x="10369296" y="192024"/>
            <a:ext cx="1500805" cy="692141"/>
          </a:xfrm>
          <a:prstGeom prst="rect">
            <a:avLst/>
          </a:prstGeom>
        </p:spPr>
      </p:pic>
      <p:pic>
        <p:nvPicPr>
          <p:cNvPr id="5" name="Imagem 4">
            <a:extLst>
              <a:ext uri="{FF2B5EF4-FFF2-40B4-BE49-F238E27FC236}">
                <a16:creationId xmlns:a16="http://schemas.microsoft.com/office/drawing/2014/main" id="{8B478F3C-C9F2-739B-685B-94AEB55FA3D3}"/>
              </a:ext>
            </a:extLst>
          </p:cNvPr>
          <p:cNvPicPr>
            <a:picLocks noChangeAspect="1"/>
          </p:cNvPicPr>
          <p:nvPr/>
        </p:nvPicPr>
        <p:blipFill>
          <a:blip r:embed="rId5"/>
          <a:stretch>
            <a:fillRect/>
          </a:stretch>
        </p:blipFill>
        <p:spPr>
          <a:xfrm>
            <a:off x="7242857" y="533895"/>
            <a:ext cx="1706251" cy="401470"/>
          </a:xfrm>
          <a:prstGeom prst="rect">
            <a:avLst/>
          </a:prstGeom>
        </p:spPr>
      </p:pic>
      <p:pic>
        <p:nvPicPr>
          <p:cNvPr id="7" name="Imagem 6">
            <a:extLst>
              <a:ext uri="{FF2B5EF4-FFF2-40B4-BE49-F238E27FC236}">
                <a16:creationId xmlns:a16="http://schemas.microsoft.com/office/drawing/2014/main" id="{78A82D8F-7A84-D861-DD04-628C0982283B}"/>
              </a:ext>
            </a:extLst>
          </p:cNvPr>
          <p:cNvPicPr>
            <a:picLocks noChangeAspect="1"/>
          </p:cNvPicPr>
          <p:nvPr/>
        </p:nvPicPr>
        <p:blipFill>
          <a:blip r:embed="rId6"/>
          <a:stretch>
            <a:fillRect/>
          </a:stretch>
        </p:blipFill>
        <p:spPr>
          <a:xfrm>
            <a:off x="7333584" y="990730"/>
            <a:ext cx="1153289" cy="356471"/>
          </a:xfrm>
          <a:prstGeom prst="rect">
            <a:avLst/>
          </a:prstGeom>
        </p:spPr>
      </p:pic>
    </p:spTree>
    <p:extLst>
      <p:ext uri="{BB962C8B-B14F-4D97-AF65-F5344CB8AC3E}">
        <p14:creationId xmlns:p14="http://schemas.microsoft.com/office/powerpoint/2010/main" val="21363151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9F6D79-8F05-3B33-1FFD-D31E1B346F9A}"/>
            </a:ext>
          </a:extLst>
        </p:cNvPr>
        <p:cNvGrpSpPr/>
        <p:nvPr/>
      </p:nvGrpSpPr>
      <p:grpSpPr>
        <a:xfrm>
          <a:off x="0" y="0"/>
          <a:ext cx="0" cy="0"/>
          <a:chOff x="0" y="0"/>
          <a:chExt cx="0" cy="0"/>
        </a:xfrm>
      </p:grpSpPr>
      <p:sp>
        <p:nvSpPr>
          <p:cNvPr id="6" name="Título 1">
            <a:extLst>
              <a:ext uri="{FF2B5EF4-FFF2-40B4-BE49-F238E27FC236}">
                <a16:creationId xmlns:a16="http://schemas.microsoft.com/office/drawing/2014/main" id="{C0B7310A-CF97-B880-A4BC-894F20A4E6D6}"/>
              </a:ext>
            </a:extLst>
          </p:cNvPr>
          <p:cNvSpPr txBox="1">
            <a:spLocks/>
          </p:cNvSpPr>
          <p:nvPr/>
        </p:nvSpPr>
        <p:spPr>
          <a:xfrm>
            <a:off x="244799" y="163598"/>
            <a:ext cx="7462807" cy="67658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15000"/>
              </a:lnSpc>
              <a:spcAft>
                <a:spcPts val="600"/>
              </a:spcAft>
            </a:pPr>
            <a:r>
              <a:rPr lang="pt-BR" sz="2400" b="1">
                <a:solidFill>
                  <a:schemeClr val="accent1">
                    <a:lumMod val="50000"/>
                  </a:schemeClr>
                </a:solidFill>
                <a:effectLst/>
                <a:latin typeface="+mn-lt"/>
                <a:ea typeface="Calibri" panose="020F0502020204030204" pitchFamily="34" charset="0"/>
                <a:cs typeface="Times New Roman" panose="02020603050405020304" pitchFamily="18" charset="0"/>
              </a:rPr>
              <a:t>FISCALIZAÇÃO DO RPPS</a:t>
            </a:r>
          </a:p>
        </p:txBody>
      </p:sp>
      <p:cxnSp>
        <p:nvCxnSpPr>
          <p:cNvPr id="9" name="Conector reto 8">
            <a:extLst>
              <a:ext uri="{FF2B5EF4-FFF2-40B4-BE49-F238E27FC236}">
                <a16:creationId xmlns:a16="http://schemas.microsoft.com/office/drawing/2014/main" id="{90B8894F-D98F-6D7E-C41E-714070F6B0A0}"/>
              </a:ext>
            </a:extLst>
          </p:cNvPr>
          <p:cNvCxnSpPr>
            <a:cxnSpLocks/>
          </p:cNvCxnSpPr>
          <p:nvPr/>
        </p:nvCxnSpPr>
        <p:spPr>
          <a:xfrm>
            <a:off x="0" y="800932"/>
            <a:ext cx="7156938" cy="0"/>
          </a:xfrm>
          <a:prstGeom prst="line">
            <a:avLst/>
          </a:prstGeom>
          <a:ln>
            <a:solidFill>
              <a:srgbClr val="005DB8"/>
            </a:solidFill>
          </a:ln>
        </p:spPr>
        <p:style>
          <a:lnRef idx="3">
            <a:schemeClr val="dk1"/>
          </a:lnRef>
          <a:fillRef idx="0">
            <a:schemeClr val="dk1"/>
          </a:fillRef>
          <a:effectRef idx="2">
            <a:schemeClr val="dk1"/>
          </a:effectRef>
          <a:fontRef idx="minor">
            <a:schemeClr val="tx1"/>
          </a:fontRef>
        </p:style>
      </p:cxnSp>
      <p:sp>
        <p:nvSpPr>
          <p:cNvPr id="10" name="CaixaDeTexto 9">
            <a:extLst>
              <a:ext uri="{FF2B5EF4-FFF2-40B4-BE49-F238E27FC236}">
                <a16:creationId xmlns:a16="http://schemas.microsoft.com/office/drawing/2014/main" id="{7EF2206F-A9DB-AE55-E1D1-61680039A59A}"/>
              </a:ext>
            </a:extLst>
          </p:cNvPr>
          <p:cNvSpPr txBox="1"/>
          <p:nvPr/>
        </p:nvSpPr>
        <p:spPr>
          <a:xfrm>
            <a:off x="420188" y="4514811"/>
            <a:ext cx="11292841" cy="2308324"/>
          </a:xfrm>
          <a:prstGeom prst="rect">
            <a:avLst/>
          </a:prstGeom>
          <a:noFill/>
        </p:spPr>
        <p:txBody>
          <a:bodyPr wrap="square">
            <a:spAutoFit/>
          </a:bodyPr>
          <a:lstStyle/>
          <a:p>
            <a:pPr marL="285750" indent="-285750" algn="just">
              <a:buFont typeface="Wingdings" panose="05000000000000000000" pitchFamily="2" charset="2"/>
              <a:buChar char="Ø"/>
            </a:pPr>
            <a:r>
              <a:rPr lang="pt-BR"/>
              <a:t>Aplicações financeiras: Verifica-se se a gestão dos recursos está regular, isto é, se as aplicações realizadas respeitam a Política de Investimentos e as normas regentes.</a:t>
            </a:r>
          </a:p>
          <a:p>
            <a:pPr marL="285750" indent="-285750" algn="just">
              <a:buFont typeface="Wingdings" panose="05000000000000000000" pitchFamily="2" charset="2"/>
              <a:buChar char="Ø"/>
            </a:pPr>
            <a:r>
              <a:rPr lang="pt-BR"/>
              <a:t>Caráter Contributivo: Afere a efetiva realização dos repasses financeiros ao RPPS, por </a:t>
            </a:r>
            <a:r>
              <a:rPr lang="pt-BR" err="1"/>
              <a:t>aud</a:t>
            </a:r>
            <a:r>
              <a:rPr lang="pt-BR"/>
              <a:t>. indireta ou direta (PAP).</a:t>
            </a:r>
          </a:p>
          <a:p>
            <a:pPr marL="285750" indent="-285750" algn="just">
              <a:buFont typeface="Wingdings" panose="05000000000000000000" pitchFamily="2" charset="2"/>
              <a:buChar char="Ø"/>
            </a:pPr>
            <a:r>
              <a:rPr lang="pt-BR"/>
              <a:t>Critério de CRP a partir de 31/07/2024, exceto para gestor de recursos e maioria dos membros do Comitê de Investimentos que já há exigência e verificação desde 2011 e 2014, respectivamente;  </a:t>
            </a:r>
          </a:p>
          <a:p>
            <a:pPr marL="285750" indent="-285750" algn="just">
              <a:buFont typeface="Wingdings" panose="05000000000000000000" pitchFamily="2" charset="2"/>
              <a:buChar char="Ø"/>
            </a:pPr>
            <a:r>
              <a:rPr lang="pt-BR"/>
              <a:t>Utilização dos recursos: Aferir se os valores dos recursos previdenciários do RPPS estão sendo utilizados apenas para pagamento de benefícios e custeio administrativo da unidade gestora (taxa de administração).</a:t>
            </a:r>
          </a:p>
          <a:p>
            <a:pPr marL="285750" indent="-285750" algn="just">
              <a:buFont typeface="Wingdings" panose="05000000000000000000" pitchFamily="2" charset="2"/>
              <a:buChar char="Ø"/>
            </a:pPr>
            <a:endParaRPr lang="pt-BR"/>
          </a:p>
        </p:txBody>
      </p:sp>
      <p:pic>
        <p:nvPicPr>
          <p:cNvPr id="16" name="Imagem 15">
            <a:extLst>
              <a:ext uri="{FF2B5EF4-FFF2-40B4-BE49-F238E27FC236}">
                <a16:creationId xmlns:a16="http://schemas.microsoft.com/office/drawing/2014/main" id="{A26654FA-826D-6351-E7D3-18F00845D092}"/>
              </a:ext>
            </a:extLst>
          </p:cNvPr>
          <p:cNvPicPr>
            <a:picLocks noChangeAspect="1"/>
          </p:cNvPicPr>
          <p:nvPr/>
        </p:nvPicPr>
        <p:blipFill>
          <a:blip r:embed="rId3"/>
          <a:stretch>
            <a:fillRect/>
          </a:stretch>
        </p:blipFill>
        <p:spPr>
          <a:xfrm>
            <a:off x="420188" y="1203389"/>
            <a:ext cx="11351623" cy="2948211"/>
          </a:xfrm>
          <a:prstGeom prst="rect">
            <a:avLst/>
          </a:prstGeom>
        </p:spPr>
      </p:pic>
      <p:pic>
        <p:nvPicPr>
          <p:cNvPr id="2" name="Imagem 1">
            <a:extLst>
              <a:ext uri="{FF2B5EF4-FFF2-40B4-BE49-F238E27FC236}">
                <a16:creationId xmlns:a16="http://schemas.microsoft.com/office/drawing/2014/main" id="{1B00A1A2-9BD2-B879-B5BE-0B67A5389EE6}"/>
              </a:ext>
            </a:extLst>
          </p:cNvPr>
          <p:cNvPicPr>
            <a:picLocks noChangeAspect="1"/>
          </p:cNvPicPr>
          <p:nvPr/>
        </p:nvPicPr>
        <p:blipFill>
          <a:blip r:embed="rId4"/>
          <a:stretch>
            <a:fillRect/>
          </a:stretch>
        </p:blipFill>
        <p:spPr>
          <a:xfrm>
            <a:off x="10369296" y="192024"/>
            <a:ext cx="1500805" cy="692141"/>
          </a:xfrm>
          <a:prstGeom prst="rect">
            <a:avLst/>
          </a:prstGeom>
        </p:spPr>
      </p:pic>
      <p:pic>
        <p:nvPicPr>
          <p:cNvPr id="5" name="Imagem 4">
            <a:extLst>
              <a:ext uri="{FF2B5EF4-FFF2-40B4-BE49-F238E27FC236}">
                <a16:creationId xmlns:a16="http://schemas.microsoft.com/office/drawing/2014/main" id="{CC89770D-0CD2-9F87-683C-50BFED2131B1}"/>
              </a:ext>
            </a:extLst>
          </p:cNvPr>
          <p:cNvPicPr>
            <a:picLocks noChangeAspect="1"/>
          </p:cNvPicPr>
          <p:nvPr/>
        </p:nvPicPr>
        <p:blipFill>
          <a:blip r:embed="rId5"/>
          <a:stretch>
            <a:fillRect/>
          </a:stretch>
        </p:blipFill>
        <p:spPr>
          <a:xfrm>
            <a:off x="7606527" y="565611"/>
            <a:ext cx="1285208" cy="397246"/>
          </a:xfrm>
          <a:prstGeom prst="rect">
            <a:avLst/>
          </a:prstGeom>
        </p:spPr>
      </p:pic>
      <p:pic>
        <p:nvPicPr>
          <p:cNvPr id="7" name="Imagem 6">
            <a:extLst>
              <a:ext uri="{FF2B5EF4-FFF2-40B4-BE49-F238E27FC236}">
                <a16:creationId xmlns:a16="http://schemas.microsoft.com/office/drawing/2014/main" id="{4C720313-D598-72AA-663D-141FCBE5F3B6}"/>
              </a:ext>
            </a:extLst>
          </p:cNvPr>
          <p:cNvPicPr>
            <a:picLocks noChangeAspect="1"/>
          </p:cNvPicPr>
          <p:nvPr/>
        </p:nvPicPr>
        <p:blipFill>
          <a:blip r:embed="rId6"/>
          <a:stretch>
            <a:fillRect/>
          </a:stretch>
        </p:blipFill>
        <p:spPr>
          <a:xfrm>
            <a:off x="7332199" y="124344"/>
            <a:ext cx="1706251" cy="401470"/>
          </a:xfrm>
          <a:prstGeom prst="rect">
            <a:avLst/>
          </a:prstGeom>
        </p:spPr>
      </p:pic>
    </p:spTree>
    <p:extLst>
      <p:ext uri="{BB962C8B-B14F-4D97-AF65-F5344CB8AC3E}">
        <p14:creationId xmlns:p14="http://schemas.microsoft.com/office/powerpoint/2010/main" val="28806567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9B47C7-42B5-6B1B-E3FB-6D40E20E0D91}"/>
            </a:ext>
          </a:extLst>
        </p:cNvPr>
        <p:cNvGrpSpPr/>
        <p:nvPr/>
      </p:nvGrpSpPr>
      <p:grpSpPr>
        <a:xfrm>
          <a:off x="0" y="0"/>
          <a:ext cx="0" cy="0"/>
          <a:chOff x="0" y="0"/>
          <a:chExt cx="0" cy="0"/>
        </a:xfrm>
      </p:grpSpPr>
      <p:sp>
        <p:nvSpPr>
          <p:cNvPr id="6" name="Título 1">
            <a:extLst>
              <a:ext uri="{FF2B5EF4-FFF2-40B4-BE49-F238E27FC236}">
                <a16:creationId xmlns:a16="http://schemas.microsoft.com/office/drawing/2014/main" id="{901D5101-18E7-22FA-772E-2B8DEB994F20}"/>
              </a:ext>
            </a:extLst>
          </p:cNvPr>
          <p:cNvSpPr txBox="1">
            <a:spLocks/>
          </p:cNvSpPr>
          <p:nvPr/>
        </p:nvSpPr>
        <p:spPr>
          <a:xfrm>
            <a:off x="223711" y="120322"/>
            <a:ext cx="7462807" cy="67658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15000"/>
              </a:lnSpc>
              <a:spcAft>
                <a:spcPts val="600"/>
              </a:spcAft>
            </a:pPr>
            <a:r>
              <a:rPr lang="pt-BR" sz="2400" b="1">
                <a:solidFill>
                  <a:schemeClr val="accent1">
                    <a:lumMod val="50000"/>
                  </a:schemeClr>
                </a:solidFill>
                <a:effectLst/>
                <a:latin typeface="+mn-lt"/>
                <a:ea typeface="Calibri" panose="020F0502020204030204" pitchFamily="34" charset="0"/>
                <a:cs typeface="Times New Roman" panose="02020603050405020304" pitchFamily="18" charset="0"/>
              </a:rPr>
              <a:t>EQUILÍBRIO FINANCEIRO E ATUARIAL</a:t>
            </a:r>
          </a:p>
        </p:txBody>
      </p:sp>
      <p:cxnSp>
        <p:nvCxnSpPr>
          <p:cNvPr id="9" name="Conector reto 8">
            <a:extLst>
              <a:ext uri="{FF2B5EF4-FFF2-40B4-BE49-F238E27FC236}">
                <a16:creationId xmlns:a16="http://schemas.microsoft.com/office/drawing/2014/main" id="{AEE0EFB9-8BE8-0AE1-BBDD-F78453673DDA}"/>
              </a:ext>
            </a:extLst>
          </p:cNvPr>
          <p:cNvCxnSpPr>
            <a:cxnSpLocks/>
          </p:cNvCxnSpPr>
          <p:nvPr/>
        </p:nvCxnSpPr>
        <p:spPr>
          <a:xfrm>
            <a:off x="0" y="796902"/>
            <a:ext cx="7156938" cy="0"/>
          </a:xfrm>
          <a:prstGeom prst="line">
            <a:avLst/>
          </a:prstGeom>
          <a:ln>
            <a:solidFill>
              <a:srgbClr val="005DB8"/>
            </a:solidFill>
          </a:ln>
        </p:spPr>
        <p:style>
          <a:lnRef idx="3">
            <a:schemeClr val="dk1"/>
          </a:lnRef>
          <a:fillRef idx="0">
            <a:schemeClr val="dk1"/>
          </a:fillRef>
          <a:effectRef idx="2">
            <a:schemeClr val="dk1"/>
          </a:effectRef>
          <a:fontRef idx="minor">
            <a:schemeClr val="tx1"/>
          </a:fontRef>
        </p:style>
      </p:cxnSp>
      <p:sp>
        <p:nvSpPr>
          <p:cNvPr id="10" name="CaixaDeTexto 9">
            <a:extLst>
              <a:ext uri="{FF2B5EF4-FFF2-40B4-BE49-F238E27FC236}">
                <a16:creationId xmlns:a16="http://schemas.microsoft.com/office/drawing/2014/main" id="{58B7E26B-A2FF-FB39-15C8-A3D163C9BB7D}"/>
              </a:ext>
            </a:extLst>
          </p:cNvPr>
          <p:cNvSpPr txBox="1"/>
          <p:nvPr/>
        </p:nvSpPr>
        <p:spPr>
          <a:xfrm>
            <a:off x="440471" y="3700615"/>
            <a:ext cx="11292841" cy="923330"/>
          </a:xfrm>
          <a:prstGeom prst="rect">
            <a:avLst/>
          </a:prstGeom>
          <a:noFill/>
        </p:spPr>
        <p:txBody>
          <a:bodyPr wrap="square">
            <a:spAutoFit/>
          </a:bodyPr>
          <a:lstStyle/>
          <a:p>
            <a:pPr marL="285750" indent="-285750" algn="just">
              <a:buFont typeface="Wingdings" panose="05000000000000000000" pitchFamily="2" charset="2"/>
              <a:buChar char="Ø"/>
            </a:pPr>
            <a:r>
              <a:rPr lang="pt-BR"/>
              <a:t>Critério que verifica, a partir do encaminhamento anual do DRAA e da Nota Técnica Atuarial, a manutenção do equilíbrio do RPPS mediante análise das provisões matemáticas, custos, fluxo atuarial e demais informações da avaliação atuarial, conforme previsto no art. 40 da Constituição Federal. </a:t>
            </a:r>
          </a:p>
        </p:txBody>
      </p:sp>
      <p:pic>
        <p:nvPicPr>
          <p:cNvPr id="5" name="Imagem 4">
            <a:extLst>
              <a:ext uri="{FF2B5EF4-FFF2-40B4-BE49-F238E27FC236}">
                <a16:creationId xmlns:a16="http://schemas.microsoft.com/office/drawing/2014/main" id="{1807227D-BA05-9647-A8CB-D3CC4889862C}"/>
              </a:ext>
            </a:extLst>
          </p:cNvPr>
          <p:cNvPicPr>
            <a:picLocks noChangeAspect="1"/>
          </p:cNvPicPr>
          <p:nvPr/>
        </p:nvPicPr>
        <p:blipFill>
          <a:blip r:embed="rId3"/>
          <a:stretch>
            <a:fillRect/>
          </a:stretch>
        </p:blipFill>
        <p:spPr>
          <a:xfrm>
            <a:off x="440471" y="1276119"/>
            <a:ext cx="11297395" cy="2066597"/>
          </a:xfrm>
          <a:prstGeom prst="rect">
            <a:avLst/>
          </a:prstGeom>
        </p:spPr>
      </p:pic>
      <p:pic>
        <p:nvPicPr>
          <p:cNvPr id="2" name="Imagem 1">
            <a:extLst>
              <a:ext uri="{FF2B5EF4-FFF2-40B4-BE49-F238E27FC236}">
                <a16:creationId xmlns:a16="http://schemas.microsoft.com/office/drawing/2014/main" id="{C3233886-E665-3929-1DE0-669F3A966025}"/>
              </a:ext>
            </a:extLst>
          </p:cNvPr>
          <p:cNvPicPr>
            <a:picLocks noChangeAspect="1"/>
          </p:cNvPicPr>
          <p:nvPr/>
        </p:nvPicPr>
        <p:blipFill>
          <a:blip r:embed="rId4"/>
          <a:stretch>
            <a:fillRect/>
          </a:stretch>
        </p:blipFill>
        <p:spPr>
          <a:xfrm>
            <a:off x="10369296" y="192024"/>
            <a:ext cx="1500805" cy="692141"/>
          </a:xfrm>
          <a:prstGeom prst="rect">
            <a:avLst/>
          </a:prstGeom>
        </p:spPr>
      </p:pic>
      <p:pic>
        <p:nvPicPr>
          <p:cNvPr id="4" name="Imagem 3">
            <a:extLst>
              <a:ext uri="{FF2B5EF4-FFF2-40B4-BE49-F238E27FC236}">
                <a16:creationId xmlns:a16="http://schemas.microsoft.com/office/drawing/2014/main" id="{16F3003A-F0E7-E8E0-C8C3-942152D4F57E}"/>
              </a:ext>
            </a:extLst>
          </p:cNvPr>
          <p:cNvPicPr>
            <a:picLocks noChangeAspect="1"/>
          </p:cNvPicPr>
          <p:nvPr/>
        </p:nvPicPr>
        <p:blipFill>
          <a:blip r:embed="rId5"/>
          <a:stretch>
            <a:fillRect/>
          </a:stretch>
        </p:blipFill>
        <p:spPr>
          <a:xfrm>
            <a:off x="8059918" y="504888"/>
            <a:ext cx="1227074" cy="379277"/>
          </a:xfrm>
          <a:prstGeom prst="rect">
            <a:avLst/>
          </a:prstGeom>
        </p:spPr>
      </p:pic>
    </p:spTree>
    <p:extLst>
      <p:ext uri="{BB962C8B-B14F-4D97-AF65-F5344CB8AC3E}">
        <p14:creationId xmlns:p14="http://schemas.microsoft.com/office/powerpoint/2010/main" val="37379830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B4AEC7-C63B-798D-2212-9B9C9BDFF779}"/>
            </a:ext>
          </a:extLst>
        </p:cNvPr>
        <p:cNvGrpSpPr/>
        <p:nvPr/>
      </p:nvGrpSpPr>
      <p:grpSpPr>
        <a:xfrm>
          <a:off x="0" y="0"/>
          <a:ext cx="0" cy="0"/>
          <a:chOff x="0" y="0"/>
          <a:chExt cx="0" cy="0"/>
        </a:xfrm>
      </p:grpSpPr>
      <p:sp>
        <p:nvSpPr>
          <p:cNvPr id="6" name="Título 1">
            <a:extLst>
              <a:ext uri="{FF2B5EF4-FFF2-40B4-BE49-F238E27FC236}">
                <a16:creationId xmlns:a16="http://schemas.microsoft.com/office/drawing/2014/main" id="{3AC30728-90A3-24A6-BD07-63044B09E702}"/>
              </a:ext>
            </a:extLst>
          </p:cNvPr>
          <p:cNvSpPr txBox="1">
            <a:spLocks/>
          </p:cNvSpPr>
          <p:nvPr/>
        </p:nvSpPr>
        <p:spPr>
          <a:xfrm>
            <a:off x="223711" y="120322"/>
            <a:ext cx="7462807" cy="67658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15000"/>
              </a:lnSpc>
              <a:spcAft>
                <a:spcPts val="600"/>
              </a:spcAft>
            </a:pPr>
            <a:r>
              <a:rPr lang="pt-BR" sz="2400" b="1">
                <a:solidFill>
                  <a:schemeClr val="accent1">
                    <a:lumMod val="50000"/>
                  </a:schemeClr>
                </a:solidFill>
                <a:effectLst/>
                <a:latin typeface="+mn-lt"/>
                <a:ea typeface="Calibri" panose="020F0502020204030204" pitchFamily="34" charset="0"/>
                <a:cs typeface="Times New Roman" panose="02020603050405020304" pitchFamily="18" charset="0"/>
              </a:rPr>
              <a:t>INFORMAÇÕES CONTÁBEIS</a:t>
            </a:r>
          </a:p>
        </p:txBody>
      </p:sp>
      <p:cxnSp>
        <p:nvCxnSpPr>
          <p:cNvPr id="9" name="Conector reto 8">
            <a:extLst>
              <a:ext uri="{FF2B5EF4-FFF2-40B4-BE49-F238E27FC236}">
                <a16:creationId xmlns:a16="http://schemas.microsoft.com/office/drawing/2014/main" id="{E336FB3C-4DD4-5806-F044-46BCE44B1AA7}"/>
              </a:ext>
            </a:extLst>
          </p:cNvPr>
          <p:cNvCxnSpPr>
            <a:cxnSpLocks/>
          </p:cNvCxnSpPr>
          <p:nvPr/>
        </p:nvCxnSpPr>
        <p:spPr>
          <a:xfrm>
            <a:off x="0" y="796902"/>
            <a:ext cx="7156938" cy="0"/>
          </a:xfrm>
          <a:prstGeom prst="line">
            <a:avLst/>
          </a:prstGeom>
          <a:ln>
            <a:solidFill>
              <a:srgbClr val="005DB8"/>
            </a:solidFill>
          </a:ln>
        </p:spPr>
        <p:style>
          <a:lnRef idx="3">
            <a:schemeClr val="dk1"/>
          </a:lnRef>
          <a:fillRef idx="0">
            <a:schemeClr val="dk1"/>
          </a:fillRef>
          <a:effectRef idx="2">
            <a:schemeClr val="dk1"/>
          </a:effectRef>
          <a:fontRef idx="minor">
            <a:schemeClr val="tx1"/>
          </a:fontRef>
        </p:style>
      </p:cxnSp>
      <p:sp>
        <p:nvSpPr>
          <p:cNvPr id="10" name="CaixaDeTexto 9">
            <a:extLst>
              <a:ext uri="{FF2B5EF4-FFF2-40B4-BE49-F238E27FC236}">
                <a16:creationId xmlns:a16="http://schemas.microsoft.com/office/drawing/2014/main" id="{1507ACD2-576D-E355-54AD-09BA3F6D8EA0}"/>
              </a:ext>
            </a:extLst>
          </p:cNvPr>
          <p:cNvSpPr txBox="1"/>
          <p:nvPr/>
        </p:nvSpPr>
        <p:spPr>
          <a:xfrm>
            <a:off x="223711" y="3754633"/>
            <a:ext cx="11702402" cy="1200329"/>
          </a:xfrm>
          <a:prstGeom prst="rect">
            <a:avLst/>
          </a:prstGeom>
          <a:noFill/>
        </p:spPr>
        <p:txBody>
          <a:bodyPr wrap="square">
            <a:spAutoFit/>
          </a:bodyPr>
          <a:lstStyle/>
          <a:p>
            <a:pPr marL="285750" indent="-285750" algn="just">
              <a:buFont typeface="Wingdings" panose="05000000000000000000" pitchFamily="2" charset="2"/>
              <a:buChar char="Ø"/>
            </a:pPr>
            <a:r>
              <a:rPr lang="pt-BR"/>
              <a:t>A verificação do cumprimento deste critério ocorre mediante o encaminhamento, pelos entes, das informações ao Sistema de Informações Contábeis e Fiscais do Setor Público Brasileiro – SICONFI, até o último dia de cada mês, referentes ao mês anterior. O envio passou a ser exigido a partir da competência de janeiro de 2018 para Estados, Distrito Federal e Capitais, e de julho de 2018 para os demais Municípios.</a:t>
            </a:r>
          </a:p>
        </p:txBody>
      </p:sp>
      <p:pic>
        <p:nvPicPr>
          <p:cNvPr id="4" name="Imagem 3">
            <a:extLst>
              <a:ext uri="{FF2B5EF4-FFF2-40B4-BE49-F238E27FC236}">
                <a16:creationId xmlns:a16="http://schemas.microsoft.com/office/drawing/2014/main" id="{F78BB971-319E-EE89-A677-E77DDE9681FF}"/>
              </a:ext>
            </a:extLst>
          </p:cNvPr>
          <p:cNvPicPr>
            <a:picLocks noChangeAspect="1"/>
          </p:cNvPicPr>
          <p:nvPr/>
        </p:nvPicPr>
        <p:blipFill>
          <a:blip r:embed="rId3"/>
          <a:stretch>
            <a:fillRect/>
          </a:stretch>
        </p:blipFill>
        <p:spPr>
          <a:xfrm>
            <a:off x="223711" y="1234946"/>
            <a:ext cx="11702402" cy="2081644"/>
          </a:xfrm>
          <a:prstGeom prst="rect">
            <a:avLst/>
          </a:prstGeom>
        </p:spPr>
      </p:pic>
      <p:pic>
        <p:nvPicPr>
          <p:cNvPr id="2" name="Imagem 1">
            <a:extLst>
              <a:ext uri="{FF2B5EF4-FFF2-40B4-BE49-F238E27FC236}">
                <a16:creationId xmlns:a16="http://schemas.microsoft.com/office/drawing/2014/main" id="{F94FBB79-4A79-A134-5ED5-AB2172CFEB80}"/>
              </a:ext>
            </a:extLst>
          </p:cNvPr>
          <p:cNvPicPr>
            <a:picLocks noChangeAspect="1"/>
          </p:cNvPicPr>
          <p:nvPr/>
        </p:nvPicPr>
        <p:blipFill>
          <a:blip r:embed="rId4"/>
          <a:stretch>
            <a:fillRect/>
          </a:stretch>
        </p:blipFill>
        <p:spPr>
          <a:xfrm>
            <a:off x="10369296" y="192024"/>
            <a:ext cx="1500805" cy="692141"/>
          </a:xfrm>
          <a:prstGeom prst="rect">
            <a:avLst/>
          </a:prstGeom>
        </p:spPr>
      </p:pic>
      <p:pic>
        <p:nvPicPr>
          <p:cNvPr id="5" name="Imagem 4">
            <a:extLst>
              <a:ext uri="{FF2B5EF4-FFF2-40B4-BE49-F238E27FC236}">
                <a16:creationId xmlns:a16="http://schemas.microsoft.com/office/drawing/2014/main" id="{46FFEE74-1215-D827-AC26-F1C1DECFBA66}"/>
              </a:ext>
            </a:extLst>
          </p:cNvPr>
          <p:cNvPicPr>
            <a:picLocks noChangeAspect="1"/>
          </p:cNvPicPr>
          <p:nvPr/>
        </p:nvPicPr>
        <p:blipFill>
          <a:blip r:embed="rId5"/>
          <a:stretch>
            <a:fillRect/>
          </a:stretch>
        </p:blipFill>
        <p:spPr>
          <a:xfrm>
            <a:off x="8163485" y="735706"/>
            <a:ext cx="1047750" cy="323850"/>
          </a:xfrm>
          <a:prstGeom prst="rect">
            <a:avLst/>
          </a:prstGeom>
        </p:spPr>
      </p:pic>
      <p:pic>
        <p:nvPicPr>
          <p:cNvPr id="8" name="Imagem 7">
            <a:extLst>
              <a:ext uri="{FF2B5EF4-FFF2-40B4-BE49-F238E27FC236}">
                <a16:creationId xmlns:a16="http://schemas.microsoft.com/office/drawing/2014/main" id="{36F8B698-1F7F-AA06-AFC3-3943DFD2E8A7}"/>
              </a:ext>
            </a:extLst>
          </p:cNvPr>
          <p:cNvPicPr>
            <a:picLocks noChangeAspect="1"/>
          </p:cNvPicPr>
          <p:nvPr/>
        </p:nvPicPr>
        <p:blipFill>
          <a:blip r:embed="rId6"/>
          <a:stretch>
            <a:fillRect/>
          </a:stretch>
        </p:blipFill>
        <p:spPr>
          <a:xfrm>
            <a:off x="8087727" y="191790"/>
            <a:ext cx="1199265" cy="403834"/>
          </a:xfrm>
          <a:prstGeom prst="rect">
            <a:avLst/>
          </a:prstGeom>
        </p:spPr>
      </p:pic>
    </p:spTree>
    <p:extLst>
      <p:ext uri="{BB962C8B-B14F-4D97-AF65-F5344CB8AC3E}">
        <p14:creationId xmlns:p14="http://schemas.microsoft.com/office/powerpoint/2010/main" val="3197518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8B4C61-FBFB-64CB-1C25-760C288B8C45}"/>
            </a:ext>
          </a:extLst>
        </p:cNvPr>
        <p:cNvGrpSpPr/>
        <p:nvPr/>
      </p:nvGrpSpPr>
      <p:grpSpPr>
        <a:xfrm>
          <a:off x="0" y="0"/>
          <a:ext cx="0" cy="0"/>
          <a:chOff x="0" y="0"/>
          <a:chExt cx="0" cy="0"/>
        </a:xfrm>
      </p:grpSpPr>
      <p:sp>
        <p:nvSpPr>
          <p:cNvPr id="6" name="Título 1">
            <a:extLst>
              <a:ext uri="{FF2B5EF4-FFF2-40B4-BE49-F238E27FC236}">
                <a16:creationId xmlns:a16="http://schemas.microsoft.com/office/drawing/2014/main" id="{7A97A167-BF7D-C2E8-3731-54C57977215B}"/>
              </a:ext>
            </a:extLst>
          </p:cNvPr>
          <p:cNvSpPr txBox="1">
            <a:spLocks/>
          </p:cNvSpPr>
          <p:nvPr/>
        </p:nvSpPr>
        <p:spPr>
          <a:xfrm>
            <a:off x="223711" y="120322"/>
            <a:ext cx="7462807" cy="67658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15000"/>
              </a:lnSpc>
              <a:spcAft>
                <a:spcPts val="600"/>
              </a:spcAft>
            </a:pPr>
            <a:r>
              <a:rPr lang="pt-BR" sz="2400" b="1" cap="all">
                <a:solidFill>
                  <a:schemeClr val="accent1">
                    <a:lumMod val="50000"/>
                  </a:schemeClr>
                </a:solidFill>
                <a:latin typeface="+mn-lt"/>
                <a:ea typeface="Calibri" panose="020F0502020204030204" pitchFamily="34" charset="0"/>
                <a:cs typeface="Times New Roman" panose="02020603050405020304" pitchFamily="18" charset="0"/>
              </a:rPr>
              <a:t>Informações Previdenciárias e Repasses  </a:t>
            </a:r>
            <a:endParaRPr lang="pt-BR" sz="2400">
              <a:solidFill>
                <a:schemeClr val="accent1">
                  <a:lumMod val="50000"/>
                </a:schemeClr>
              </a:solidFill>
              <a:effectLst/>
              <a:latin typeface="+mn-lt"/>
              <a:ea typeface="Calibri" panose="020F0502020204030204" pitchFamily="34" charset="0"/>
              <a:cs typeface="Times New Roman" panose="02020603050405020304" pitchFamily="18" charset="0"/>
            </a:endParaRPr>
          </a:p>
        </p:txBody>
      </p:sp>
      <p:cxnSp>
        <p:nvCxnSpPr>
          <p:cNvPr id="9" name="Conector reto 8">
            <a:extLst>
              <a:ext uri="{FF2B5EF4-FFF2-40B4-BE49-F238E27FC236}">
                <a16:creationId xmlns:a16="http://schemas.microsoft.com/office/drawing/2014/main" id="{A6AF59EF-A654-3A44-29B3-EE154C1B672B}"/>
              </a:ext>
            </a:extLst>
          </p:cNvPr>
          <p:cNvCxnSpPr>
            <a:cxnSpLocks/>
          </p:cNvCxnSpPr>
          <p:nvPr/>
        </p:nvCxnSpPr>
        <p:spPr>
          <a:xfrm>
            <a:off x="0" y="796902"/>
            <a:ext cx="7156938" cy="0"/>
          </a:xfrm>
          <a:prstGeom prst="line">
            <a:avLst/>
          </a:prstGeom>
          <a:ln>
            <a:solidFill>
              <a:srgbClr val="005DB8"/>
            </a:solidFill>
          </a:ln>
        </p:spPr>
        <p:style>
          <a:lnRef idx="3">
            <a:schemeClr val="dk1"/>
          </a:lnRef>
          <a:fillRef idx="0">
            <a:schemeClr val="dk1"/>
          </a:fillRef>
          <a:effectRef idx="2">
            <a:schemeClr val="dk1"/>
          </a:effectRef>
          <a:fontRef idx="minor">
            <a:schemeClr val="tx1"/>
          </a:fontRef>
        </p:style>
      </p:cxnSp>
      <p:sp>
        <p:nvSpPr>
          <p:cNvPr id="10" name="CaixaDeTexto 9">
            <a:extLst>
              <a:ext uri="{FF2B5EF4-FFF2-40B4-BE49-F238E27FC236}">
                <a16:creationId xmlns:a16="http://schemas.microsoft.com/office/drawing/2014/main" id="{2CA97B7C-9250-DDA3-F738-B67A3A2EA7CD}"/>
              </a:ext>
            </a:extLst>
          </p:cNvPr>
          <p:cNvSpPr txBox="1"/>
          <p:nvPr/>
        </p:nvSpPr>
        <p:spPr>
          <a:xfrm>
            <a:off x="490023" y="3753484"/>
            <a:ext cx="11292841" cy="2862322"/>
          </a:xfrm>
          <a:prstGeom prst="rect">
            <a:avLst/>
          </a:prstGeom>
          <a:noFill/>
        </p:spPr>
        <p:txBody>
          <a:bodyPr wrap="square">
            <a:spAutoFit/>
          </a:bodyPr>
          <a:lstStyle/>
          <a:p>
            <a:pPr marL="285750" indent="-285750" algn="just">
              <a:buFont typeface="Wingdings" panose="05000000000000000000" pitchFamily="2" charset="2"/>
              <a:buChar char="Ø"/>
            </a:pPr>
            <a:r>
              <a:rPr lang="pt-BR"/>
              <a:t>A verificação do encaminhamento do DIPR é bimestral, devendo ser enviado até o último dia do mês seguinte ao encerramento de cada bimestre. </a:t>
            </a:r>
          </a:p>
          <a:p>
            <a:pPr algn="just"/>
            <a:endParaRPr lang="pt-BR" sz="1100"/>
          </a:p>
          <a:p>
            <a:pPr marL="285750" indent="-285750" algn="just">
              <a:buFont typeface="Wingdings" panose="05000000000000000000" pitchFamily="2" charset="2"/>
              <a:buChar char="Ø"/>
            </a:pPr>
            <a:r>
              <a:rPr lang="pt-BR"/>
              <a:t> Afere a regularidade do recolhimento das contribuições previdenciárias patronais (normal e suplementar), das contribuições retidas dos servidores, dos aposentados e dos pensionistas, o pagamento das parcelas de parcelamentos firmados entre o ente e o RPPS e a utilização dos recursos previdenciários. </a:t>
            </a:r>
          </a:p>
          <a:p>
            <a:pPr marL="285750" indent="-285750" algn="just">
              <a:buFont typeface="Wingdings" panose="05000000000000000000" pitchFamily="2" charset="2"/>
              <a:buChar char="Ø"/>
            </a:pPr>
            <a:endParaRPr lang="pt-BR"/>
          </a:p>
          <a:p>
            <a:pPr marL="285750" indent="-285750" algn="just">
              <a:buFont typeface="Wingdings" panose="05000000000000000000" pitchFamily="2" charset="2"/>
              <a:buChar char="Ø"/>
            </a:pPr>
            <a:r>
              <a:rPr lang="pt-BR"/>
              <a:t>A análise da regularidade deste critério é feita automaticamente pelo próprio sistema Cadprev, a partir da verificação da consistência das informações declaradas, e mediante fiscalização do auditor fiscal, circunstância em que é aberta discussão contenciosa para confirmação da irregularidade apontada (PAP).</a:t>
            </a:r>
          </a:p>
        </p:txBody>
      </p:sp>
      <p:pic>
        <p:nvPicPr>
          <p:cNvPr id="4" name="Imagem 3">
            <a:extLst>
              <a:ext uri="{FF2B5EF4-FFF2-40B4-BE49-F238E27FC236}">
                <a16:creationId xmlns:a16="http://schemas.microsoft.com/office/drawing/2014/main" id="{FCD1F796-3179-26FB-6D2E-84CE1BEDA2EC}"/>
              </a:ext>
            </a:extLst>
          </p:cNvPr>
          <p:cNvPicPr>
            <a:picLocks noChangeAspect="1"/>
          </p:cNvPicPr>
          <p:nvPr/>
        </p:nvPicPr>
        <p:blipFill>
          <a:blip r:embed="rId3"/>
          <a:stretch>
            <a:fillRect/>
          </a:stretch>
        </p:blipFill>
        <p:spPr>
          <a:xfrm>
            <a:off x="490022" y="1229427"/>
            <a:ext cx="11292841" cy="2272190"/>
          </a:xfrm>
          <a:prstGeom prst="rect">
            <a:avLst/>
          </a:prstGeom>
        </p:spPr>
      </p:pic>
      <p:pic>
        <p:nvPicPr>
          <p:cNvPr id="2" name="Imagem 1">
            <a:extLst>
              <a:ext uri="{FF2B5EF4-FFF2-40B4-BE49-F238E27FC236}">
                <a16:creationId xmlns:a16="http://schemas.microsoft.com/office/drawing/2014/main" id="{DD548AAC-A64C-FE99-5005-B13B15F5EFBD}"/>
              </a:ext>
            </a:extLst>
          </p:cNvPr>
          <p:cNvPicPr>
            <a:picLocks noChangeAspect="1"/>
          </p:cNvPicPr>
          <p:nvPr/>
        </p:nvPicPr>
        <p:blipFill>
          <a:blip r:embed="rId4"/>
          <a:stretch>
            <a:fillRect/>
          </a:stretch>
        </p:blipFill>
        <p:spPr>
          <a:xfrm>
            <a:off x="10369296" y="192024"/>
            <a:ext cx="1500805" cy="692141"/>
          </a:xfrm>
          <a:prstGeom prst="rect">
            <a:avLst/>
          </a:prstGeom>
        </p:spPr>
      </p:pic>
      <p:pic>
        <p:nvPicPr>
          <p:cNvPr id="3" name="Imagem 2">
            <a:extLst>
              <a:ext uri="{FF2B5EF4-FFF2-40B4-BE49-F238E27FC236}">
                <a16:creationId xmlns:a16="http://schemas.microsoft.com/office/drawing/2014/main" id="{DA5CBEA5-4E62-3432-703D-6B751EF2AFBE}"/>
              </a:ext>
            </a:extLst>
          </p:cNvPr>
          <p:cNvPicPr>
            <a:picLocks noChangeAspect="1"/>
          </p:cNvPicPr>
          <p:nvPr/>
        </p:nvPicPr>
        <p:blipFill>
          <a:blip r:embed="rId5"/>
          <a:stretch>
            <a:fillRect/>
          </a:stretch>
        </p:blipFill>
        <p:spPr>
          <a:xfrm>
            <a:off x="7686517" y="257877"/>
            <a:ext cx="1500805" cy="353130"/>
          </a:xfrm>
          <a:prstGeom prst="rect">
            <a:avLst/>
          </a:prstGeom>
        </p:spPr>
      </p:pic>
      <p:pic>
        <p:nvPicPr>
          <p:cNvPr id="5" name="Imagem 4">
            <a:extLst>
              <a:ext uri="{FF2B5EF4-FFF2-40B4-BE49-F238E27FC236}">
                <a16:creationId xmlns:a16="http://schemas.microsoft.com/office/drawing/2014/main" id="{2D285FFC-B78F-121B-CC27-BDBA2F00A422}"/>
              </a:ext>
            </a:extLst>
          </p:cNvPr>
          <p:cNvPicPr>
            <a:picLocks noChangeAspect="1"/>
          </p:cNvPicPr>
          <p:nvPr/>
        </p:nvPicPr>
        <p:blipFill>
          <a:blip r:embed="rId6"/>
          <a:stretch>
            <a:fillRect/>
          </a:stretch>
        </p:blipFill>
        <p:spPr>
          <a:xfrm>
            <a:off x="7910229" y="764281"/>
            <a:ext cx="1153289" cy="356471"/>
          </a:xfrm>
          <a:prstGeom prst="rect">
            <a:avLst/>
          </a:prstGeom>
        </p:spPr>
      </p:pic>
    </p:spTree>
    <p:extLst>
      <p:ext uri="{BB962C8B-B14F-4D97-AF65-F5344CB8AC3E}">
        <p14:creationId xmlns:p14="http://schemas.microsoft.com/office/powerpoint/2010/main" val="125490438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08D7A8-03F6-CE5D-E80C-0DEE2D60F3B7}"/>
            </a:ext>
          </a:extLst>
        </p:cNvPr>
        <p:cNvGrpSpPr/>
        <p:nvPr/>
      </p:nvGrpSpPr>
      <p:grpSpPr>
        <a:xfrm>
          <a:off x="0" y="0"/>
          <a:ext cx="0" cy="0"/>
          <a:chOff x="0" y="0"/>
          <a:chExt cx="0" cy="0"/>
        </a:xfrm>
      </p:grpSpPr>
      <p:sp>
        <p:nvSpPr>
          <p:cNvPr id="6" name="Título 1">
            <a:extLst>
              <a:ext uri="{FF2B5EF4-FFF2-40B4-BE49-F238E27FC236}">
                <a16:creationId xmlns:a16="http://schemas.microsoft.com/office/drawing/2014/main" id="{1F525220-CA2F-50D7-902A-EA4108882149}"/>
              </a:ext>
            </a:extLst>
          </p:cNvPr>
          <p:cNvSpPr txBox="1">
            <a:spLocks/>
          </p:cNvSpPr>
          <p:nvPr/>
        </p:nvSpPr>
        <p:spPr>
          <a:xfrm>
            <a:off x="244799" y="99988"/>
            <a:ext cx="7462807" cy="67658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15000"/>
              </a:lnSpc>
              <a:spcAft>
                <a:spcPts val="600"/>
              </a:spcAft>
            </a:pPr>
            <a:r>
              <a:rPr lang="pt-BR" sz="2400" b="1" cap="all">
                <a:solidFill>
                  <a:schemeClr val="accent1">
                    <a:lumMod val="50000"/>
                  </a:schemeClr>
                </a:solidFill>
                <a:latin typeface="+mn-lt"/>
                <a:ea typeface="Calibri" panose="020F0502020204030204" pitchFamily="34" charset="0"/>
                <a:cs typeface="Times New Roman" panose="02020603050405020304" pitchFamily="18" charset="0"/>
              </a:rPr>
              <a:t>Investimentos dos recursos previdenciários  </a:t>
            </a:r>
            <a:endParaRPr lang="pt-BR" sz="2400">
              <a:solidFill>
                <a:schemeClr val="accent1">
                  <a:lumMod val="50000"/>
                </a:schemeClr>
              </a:solidFill>
              <a:effectLst/>
              <a:latin typeface="+mn-lt"/>
              <a:ea typeface="Calibri" panose="020F0502020204030204" pitchFamily="34" charset="0"/>
              <a:cs typeface="Times New Roman" panose="02020603050405020304" pitchFamily="18" charset="0"/>
            </a:endParaRPr>
          </a:p>
        </p:txBody>
      </p:sp>
      <p:cxnSp>
        <p:nvCxnSpPr>
          <p:cNvPr id="9" name="Conector reto 8">
            <a:extLst>
              <a:ext uri="{FF2B5EF4-FFF2-40B4-BE49-F238E27FC236}">
                <a16:creationId xmlns:a16="http://schemas.microsoft.com/office/drawing/2014/main" id="{90250549-377E-C069-91D1-410D3A06656F}"/>
              </a:ext>
            </a:extLst>
          </p:cNvPr>
          <p:cNvCxnSpPr>
            <a:cxnSpLocks/>
          </p:cNvCxnSpPr>
          <p:nvPr/>
        </p:nvCxnSpPr>
        <p:spPr>
          <a:xfrm>
            <a:off x="0" y="776568"/>
            <a:ext cx="7156938" cy="0"/>
          </a:xfrm>
          <a:prstGeom prst="line">
            <a:avLst/>
          </a:prstGeom>
          <a:ln>
            <a:solidFill>
              <a:srgbClr val="005DB8"/>
            </a:solidFill>
          </a:ln>
        </p:spPr>
        <p:style>
          <a:lnRef idx="3">
            <a:schemeClr val="dk1"/>
          </a:lnRef>
          <a:fillRef idx="0">
            <a:schemeClr val="dk1"/>
          </a:fillRef>
          <a:effectRef idx="2">
            <a:schemeClr val="dk1"/>
          </a:effectRef>
          <a:fontRef idx="minor">
            <a:schemeClr val="tx1"/>
          </a:fontRef>
        </p:style>
      </p:cxnSp>
      <p:sp>
        <p:nvSpPr>
          <p:cNvPr id="10" name="CaixaDeTexto 9">
            <a:extLst>
              <a:ext uri="{FF2B5EF4-FFF2-40B4-BE49-F238E27FC236}">
                <a16:creationId xmlns:a16="http://schemas.microsoft.com/office/drawing/2014/main" id="{7D9A96F5-145C-3F60-8278-C775150355CD}"/>
              </a:ext>
            </a:extLst>
          </p:cNvPr>
          <p:cNvSpPr txBox="1"/>
          <p:nvPr/>
        </p:nvSpPr>
        <p:spPr>
          <a:xfrm>
            <a:off x="379619" y="3294987"/>
            <a:ext cx="11392192" cy="2862322"/>
          </a:xfrm>
          <a:prstGeom prst="rect">
            <a:avLst/>
          </a:prstGeom>
          <a:noFill/>
        </p:spPr>
        <p:txBody>
          <a:bodyPr wrap="square">
            <a:spAutoFit/>
          </a:bodyPr>
          <a:lstStyle/>
          <a:p>
            <a:pPr marL="285750" indent="-285750" algn="just">
              <a:buFont typeface="Wingdings" panose="05000000000000000000" pitchFamily="2" charset="2"/>
              <a:buChar char="Ø"/>
            </a:pPr>
            <a:r>
              <a:rPr lang="pt-BR"/>
              <a:t>A aferição dos critérios relativos aos encaminhamentos dos Demonstrativos é feita automaticamente pelo CADPREV. O DAIR deverá ser enviado </a:t>
            </a:r>
            <a:r>
              <a:rPr lang="pt-BR" b="1"/>
              <a:t>mensalmente</a:t>
            </a:r>
            <a:r>
              <a:rPr lang="pt-BR"/>
              <a:t>, até o último dia do mês seguinte ao encerramento de cada competência e o DPIN deve ser enviado anualmente até o dia 31/12 juntamente com a Política de Investimentos aprovada pelo Conselho Deliberativo do RPPS.</a:t>
            </a:r>
          </a:p>
          <a:p>
            <a:pPr marL="285750" indent="-285750" algn="just">
              <a:buFont typeface="Wingdings" panose="05000000000000000000" pitchFamily="2" charset="2"/>
              <a:buChar char="Ø"/>
            </a:pPr>
            <a:r>
              <a:rPr lang="pt-BR"/>
              <a:t> </a:t>
            </a:r>
            <a:r>
              <a:rPr lang="pt-BR" b="1"/>
              <a:t>Consistência do DPIN: </a:t>
            </a:r>
            <a:r>
              <a:rPr lang="pt-BR"/>
              <a:t>Afere se a política anual de investimentos do RPPS foi devidamente elaborada conforme a Resolução CMN nº 5.272/2025, contemplando diretrizes, limites de alocação, estratégias e requisitos para manter o equilíbrio financeiro e atuarial do RPPS.</a:t>
            </a:r>
          </a:p>
          <a:p>
            <a:pPr marL="285750" indent="-285750" algn="just">
              <a:buFont typeface="Wingdings" panose="05000000000000000000" pitchFamily="2" charset="2"/>
              <a:buChar char="Ø"/>
            </a:pPr>
            <a:r>
              <a:rPr lang="pt-BR" b="1"/>
              <a:t>Consistência do DAIR: </a:t>
            </a:r>
            <a:r>
              <a:rPr lang="pt-BR"/>
              <a:t>Afere se as informações declaradas sobre as aplicações e investimentos dos recursos do RPPS estão corretas e em conformidade com a Política de Investimentos, a Resolução CMN nº 5.272/2025 e a Portaria MTP nº 1.467/2022, incluindo observância de limites, qualificação dos responsáveis e envio mensal. </a:t>
            </a:r>
          </a:p>
        </p:txBody>
      </p:sp>
      <p:pic>
        <p:nvPicPr>
          <p:cNvPr id="8" name="Imagem 7">
            <a:extLst>
              <a:ext uri="{FF2B5EF4-FFF2-40B4-BE49-F238E27FC236}">
                <a16:creationId xmlns:a16="http://schemas.microsoft.com/office/drawing/2014/main" id="{1E893708-C560-A3F2-A0F5-58A4AAF8F35A}"/>
              </a:ext>
            </a:extLst>
          </p:cNvPr>
          <p:cNvPicPr>
            <a:picLocks noChangeAspect="1"/>
          </p:cNvPicPr>
          <p:nvPr/>
        </p:nvPicPr>
        <p:blipFill>
          <a:blip r:embed="rId3"/>
          <a:stretch>
            <a:fillRect/>
          </a:stretch>
        </p:blipFill>
        <p:spPr>
          <a:xfrm>
            <a:off x="420188" y="1175163"/>
            <a:ext cx="11351623" cy="1856893"/>
          </a:xfrm>
          <a:prstGeom prst="rect">
            <a:avLst/>
          </a:prstGeom>
        </p:spPr>
      </p:pic>
      <p:pic>
        <p:nvPicPr>
          <p:cNvPr id="2" name="Imagem 1">
            <a:extLst>
              <a:ext uri="{FF2B5EF4-FFF2-40B4-BE49-F238E27FC236}">
                <a16:creationId xmlns:a16="http://schemas.microsoft.com/office/drawing/2014/main" id="{B4BEDFF9-6E2A-A63A-216F-816D73CF490F}"/>
              </a:ext>
            </a:extLst>
          </p:cNvPr>
          <p:cNvPicPr>
            <a:picLocks noChangeAspect="1"/>
          </p:cNvPicPr>
          <p:nvPr/>
        </p:nvPicPr>
        <p:blipFill>
          <a:blip r:embed="rId4"/>
          <a:stretch>
            <a:fillRect/>
          </a:stretch>
        </p:blipFill>
        <p:spPr>
          <a:xfrm>
            <a:off x="10369296" y="192024"/>
            <a:ext cx="1500805" cy="692141"/>
          </a:xfrm>
          <a:prstGeom prst="rect">
            <a:avLst/>
          </a:prstGeom>
        </p:spPr>
      </p:pic>
      <p:pic>
        <p:nvPicPr>
          <p:cNvPr id="3" name="Imagem 2">
            <a:extLst>
              <a:ext uri="{FF2B5EF4-FFF2-40B4-BE49-F238E27FC236}">
                <a16:creationId xmlns:a16="http://schemas.microsoft.com/office/drawing/2014/main" id="{405B6087-80E2-5359-7C60-0D7BEF7BD9CF}"/>
              </a:ext>
            </a:extLst>
          </p:cNvPr>
          <p:cNvPicPr>
            <a:picLocks noChangeAspect="1"/>
          </p:cNvPicPr>
          <p:nvPr/>
        </p:nvPicPr>
        <p:blipFill>
          <a:blip r:embed="rId5"/>
          <a:stretch>
            <a:fillRect/>
          </a:stretch>
        </p:blipFill>
        <p:spPr>
          <a:xfrm>
            <a:off x="8186473" y="260042"/>
            <a:ext cx="1153289" cy="356471"/>
          </a:xfrm>
          <a:prstGeom prst="rect">
            <a:avLst/>
          </a:prstGeom>
        </p:spPr>
      </p:pic>
    </p:spTree>
    <p:extLst>
      <p:ext uri="{BB962C8B-B14F-4D97-AF65-F5344CB8AC3E}">
        <p14:creationId xmlns:p14="http://schemas.microsoft.com/office/powerpoint/2010/main" val="22525800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1F8E18-A9A8-C806-0246-C822E6A43287}"/>
            </a:ext>
          </a:extLst>
        </p:cNvPr>
        <p:cNvGrpSpPr/>
        <p:nvPr/>
      </p:nvGrpSpPr>
      <p:grpSpPr>
        <a:xfrm>
          <a:off x="0" y="0"/>
          <a:ext cx="0" cy="0"/>
          <a:chOff x="0" y="0"/>
          <a:chExt cx="0" cy="0"/>
        </a:xfrm>
      </p:grpSpPr>
      <p:sp>
        <p:nvSpPr>
          <p:cNvPr id="6" name="Título 1">
            <a:extLst>
              <a:ext uri="{FF2B5EF4-FFF2-40B4-BE49-F238E27FC236}">
                <a16:creationId xmlns:a16="http://schemas.microsoft.com/office/drawing/2014/main" id="{02959522-ED04-637F-CB7B-7B7D370AD806}"/>
              </a:ext>
            </a:extLst>
          </p:cNvPr>
          <p:cNvSpPr txBox="1">
            <a:spLocks/>
          </p:cNvSpPr>
          <p:nvPr/>
        </p:nvSpPr>
        <p:spPr>
          <a:xfrm>
            <a:off x="223711" y="120322"/>
            <a:ext cx="7462807" cy="67658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15000"/>
              </a:lnSpc>
              <a:spcAft>
                <a:spcPts val="600"/>
              </a:spcAft>
            </a:pPr>
            <a:r>
              <a:rPr lang="pt-BR" sz="2400" b="1" cap="all">
                <a:solidFill>
                  <a:schemeClr val="accent1">
                    <a:lumMod val="50000"/>
                  </a:schemeClr>
                </a:solidFill>
                <a:latin typeface="+mn-lt"/>
                <a:ea typeface="Calibri" panose="020F0502020204030204" pitchFamily="34" charset="0"/>
                <a:cs typeface="Times New Roman" panose="02020603050405020304" pitchFamily="18" charset="0"/>
              </a:rPr>
              <a:t>Previdência complementar</a:t>
            </a:r>
            <a:endParaRPr lang="pt-BR" sz="2400">
              <a:solidFill>
                <a:schemeClr val="accent1">
                  <a:lumMod val="50000"/>
                </a:schemeClr>
              </a:solidFill>
              <a:effectLst/>
              <a:latin typeface="+mn-lt"/>
              <a:ea typeface="Calibri" panose="020F0502020204030204" pitchFamily="34" charset="0"/>
              <a:cs typeface="Times New Roman" panose="02020603050405020304" pitchFamily="18" charset="0"/>
            </a:endParaRPr>
          </a:p>
        </p:txBody>
      </p:sp>
      <p:cxnSp>
        <p:nvCxnSpPr>
          <p:cNvPr id="9" name="Conector reto 8">
            <a:extLst>
              <a:ext uri="{FF2B5EF4-FFF2-40B4-BE49-F238E27FC236}">
                <a16:creationId xmlns:a16="http://schemas.microsoft.com/office/drawing/2014/main" id="{ACACEF97-A70F-CF52-6111-457F243E3573}"/>
              </a:ext>
            </a:extLst>
          </p:cNvPr>
          <p:cNvCxnSpPr>
            <a:cxnSpLocks/>
          </p:cNvCxnSpPr>
          <p:nvPr/>
        </p:nvCxnSpPr>
        <p:spPr>
          <a:xfrm>
            <a:off x="0" y="796902"/>
            <a:ext cx="7156938" cy="0"/>
          </a:xfrm>
          <a:prstGeom prst="line">
            <a:avLst/>
          </a:prstGeom>
          <a:ln>
            <a:solidFill>
              <a:srgbClr val="005DB8"/>
            </a:solidFill>
          </a:ln>
        </p:spPr>
        <p:style>
          <a:lnRef idx="3">
            <a:schemeClr val="dk1"/>
          </a:lnRef>
          <a:fillRef idx="0">
            <a:schemeClr val="dk1"/>
          </a:fillRef>
          <a:effectRef idx="2">
            <a:schemeClr val="dk1"/>
          </a:effectRef>
          <a:fontRef idx="minor">
            <a:schemeClr val="tx1"/>
          </a:fontRef>
        </p:style>
      </p:cxnSp>
      <p:sp>
        <p:nvSpPr>
          <p:cNvPr id="10" name="CaixaDeTexto 9">
            <a:extLst>
              <a:ext uri="{FF2B5EF4-FFF2-40B4-BE49-F238E27FC236}">
                <a16:creationId xmlns:a16="http://schemas.microsoft.com/office/drawing/2014/main" id="{0156295F-9FE4-B05D-3F3D-2BB9EA507248}"/>
              </a:ext>
            </a:extLst>
          </p:cNvPr>
          <p:cNvSpPr txBox="1"/>
          <p:nvPr/>
        </p:nvSpPr>
        <p:spPr>
          <a:xfrm>
            <a:off x="398473" y="2548731"/>
            <a:ext cx="11292841" cy="2308324"/>
          </a:xfrm>
          <a:prstGeom prst="rect">
            <a:avLst/>
          </a:prstGeom>
          <a:noFill/>
        </p:spPr>
        <p:txBody>
          <a:bodyPr wrap="square">
            <a:spAutoFit/>
          </a:bodyPr>
          <a:lstStyle/>
          <a:p>
            <a:pPr marL="285750" indent="-285750" algn="just">
              <a:buFont typeface="Wingdings" panose="05000000000000000000" pitchFamily="2" charset="2"/>
              <a:buChar char="Ø"/>
            </a:pPr>
            <a:r>
              <a:rPr lang="pt-BR"/>
              <a:t>Aprovação da lei - A comprovação é feita pelo ente federativo com o envio, pelo GESCON, de lei local instituindo o RPC, independentemente da existência de servidores filiados ao RPPS com remuneração acima do limite máximo estabelecido para os benefícios do RGPS. </a:t>
            </a:r>
          </a:p>
          <a:p>
            <a:pPr algn="just"/>
            <a:endParaRPr lang="pt-BR"/>
          </a:p>
          <a:p>
            <a:pPr marL="285750" indent="-285750" algn="just">
              <a:buFont typeface="Wingdings" panose="05000000000000000000" pitchFamily="2" charset="2"/>
              <a:buChar char="Ø"/>
            </a:pPr>
            <a:r>
              <a:rPr lang="pt-BR"/>
              <a:t>Operacionalização do Convênio - A comprovação do atendimento a este critério somente é requerida dos entes federativos que declararem, no Demonstrativo das Informações Previdenciárias e Repasses - DIPR, a existência de servidores com remuneração acima do teto do RGPS. </a:t>
            </a:r>
            <a:r>
              <a:rPr lang="pt-BR" b="1"/>
              <a:t>A verificação é feita pelo sistema, automaticamente.</a:t>
            </a:r>
          </a:p>
          <a:p>
            <a:pPr algn="just"/>
            <a:endParaRPr lang="pt-BR"/>
          </a:p>
        </p:txBody>
      </p:sp>
      <p:pic>
        <p:nvPicPr>
          <p:cNvPr id="12" name="Imagem 11">
            <a:extLst>
              <a:ext uri="{FF2B5EF4-FFF2-40B4-BE49-F238E27FC236}">
                <a16:creationId xmlns:a16="http://schemas.microsoft.com/office/drawing/2014/main" id="{23CB06EC-6C3F-FC14-723A-4E8E1152AC13}"/>
              </a:ext>
            </a:extLst>
          </p:cNvPr>
          <p:cNvPicPr>
            <a:picLocks noChangeAspect="1"/>
          </p:cNvPicPr>
          <p:nvPr/>
        </p:nvPicPr>
        <p:blipFill>
          <a:blip r:embed="rId3"/>
          <a:stretch>
            <a:fillRect/>
          </a:stretch>
        </p:blipFill>
        <p:spPr>
          <a:xfrm>
            <a:off x="305469" y="1333072"/>
            <a:ext cx="11478851" cy="944873"/>
          </a:xfrm>
          <a:prstGeom prst="rect">
            <a:avLst/>
          </a:prstGeom>
        </p:spPr>
      </p:pic>
      <p:pic>
        <p:nvPicPr>
          <p:cNvPr id="4" name="Imagem 3">
            <a:extLst>
              <a:ext uri="{FF2B5EF4-FFF2-40B4-BE49-F238E27FC236}">
                <a16:creationId xmlns:a16="http://schemas.microsoft.com/office/drawing/2014/main" id="{E15B5589-D3B6-22F3-84C2-3E10297050A6}"/>
              </a:ext>
            </a:extLst>
          </p:cNvPr>
          <p:cNvPicPr>
            <a:picLocks noChangeAspect="1"/>
          </p:cNvPicPr>
          <p:nvPr/>
        </p:nvPicPr>
        <p:blipFill>
          <a:blip r:embed="rId4"/>
          <a:stretch>
            <a:fillRect/>
          </a:stretch>
        </p:blipFill>
        <p:spPr>
          <a:xfrm>
            <a:off x="10369296" y="192024"/>
            <a:ext cx="1500805" cy="692141"/>
          </a:xfrm>
          <a:prstGeom prst="rect">
            <a:avLst/>
          </a:prstGeom>
        </p:spPr>
      </p:pic>
      <p:pic>
        <p:nvPicPr>
          <p:cNvPr id="2" name="Imagem 1">
            <a:extLst>
              <a:ext uri="{FF2B5EF4-FFF2-40B4-BE49-F238E27FC236}">
                <a16:creationId xmlns:a16="http://schemas.microsoft.com/office/drawing/2014/main" id="{DE3B948E-DAED-67E7-0D94-93304320B06F}"/>
              </a:ext>
            </a:extLst>
          </p:cNvPr>
          <p:cNvPicPr>
            <a:picLocks noChangeAspect="1"/>
          </p:cNvPicPr>
          <p:nvPr/>
        </p:nvPicPr>
        <p:blipFill>
          <a:blip r:embed="rId5"/>
          <a:stretch>
            <a:fillRect/>
          </a:stretch>
        </p:blipFill>
        <p:spPr>
          <a:xfrm>
            <a:off x="7910229" y="764281"/>
            <a:ext cx="1153289" cy="356471"/>
          </a:xfrm>
          <a:prstGeom prst="rect">
            <a:avLst/>
          </a:prstGeom>
        </p:spPr>
      </p:pic>
      <p:pic>
        <p:nvPicPr>
          <p:cNvPr id="5" name="Imagem 4">
            <a:extLst>
              <a:ext uri="{FF2B5EF4-FFF2-40B4-BE49-F238E27FC236}">
                <a16:creationId xmlns:a16="http://schemas.microsoft.com/office/drawing/2014/main" id="{AD598073-EC83-C612-21FB-8CE7771206C0}"/>
              </a:ext>
            </a:extLst>
          </p:cNvPr>
          <p:cNvPicPr>
            <a:picLocks noChangeAspect="1"/>
          </p:cNvPicPr>
          <p:nvPr/>
        </p:nvPicPr>
        <p:blipFill>
          <a:blip r:embed="rId6"/>
          <a:stretch>
            <a:fillRect/>
          </a:stretch>
        </p:blipFill>
        <p:spPr>
          <a:xfrm>
            <a:off x="7686517" y="257877"/>
            <a:ext cx="1500805" cy="353130"/>
          </a:xfrm>
          <a:prstGeom prst="rect">
            <a:avLst/>
          </a:prstGeom>
        </p:spPr>
      </p:pic>
      <p:pic>
        <p:nvPicPr>
          <p:cNvPr id="8" name="Imagem 7">
            <a:extLst>
              <a:ext uri="{FF2B5EF4-FFF2-40B4-BE49-F238E27FC236}">
                <a16:creationId xmlns:a16="http://schemas.microsoft.com/office/drawing/2014/main" id="{12F0E5EC-B1E6-B349-28FB-73D8B550969D}"/>
              </a:ext>
            </a:extLst>
          </p:cNvPr>
          <p:cNvPicPr>
            <a:picLocks noChangeAspect="1"/>
          </p:cNvPicPr>
          <p:nvPr/>
        </p:nvPicPr>
        <p:blipFill>
          <a:blip r:embed="rId7"/>
          <a:stretch>
            <a:fillRect/>
          </a:stretch>
        </p:blipFill>
        <p:spPr>
          <a:xfrm>
            <a:off x="2096349" y="4773137"/>
            <a:ext cx="6830378" cy="1648055"/>
          </a:xfrm>
          <a:prstGeom prst="rect">
            <a:avLst/>
          </a:prstGeom>
        </p:spPr>
      </p:pic>
    </p:spTree>
    <p:extLst>
      <p:ext uri="{BB962C8B-B14F-4D97-AF65-F5344CB8AC3E}">
        <p14:creationId xmlns:p14="http://schemas.microsoft.com/office/powerpoint/2010/main" val="4849725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age.png"/>
          <p:cNvPicPr>
            <a:picLocks noChangeAspect="1"/>
          </p:cNvPicPr>
          <p:nvPr/>
        </p:nvPicPr>
        <p:blipFill>
          <a:blip r:embed="rId3"/>
          <a:stretch>
            <a:fillRect/>
          </a:stretch>
        </p:blipFill>
        <p:spPr>
          <a:xfrm>
            <a:off x="500854" y="42826"/>
            <a:ext cx="11423373" cy="6362013"/>
          </a:xfrm>
          <a:prstGeom prst="rect">
            <a:avLst/>
          </a:prstGeom>
        </p:spPr>
      </p:pic>
      <p:sp>
        <p:nvSpPr>
          <p:cNvPr id="4" name="Oval 3"/>
          <p:cNvSpPr/>
          <p:nvPr/>
        </p:nvSpPr>
        <p:spPr>
          <a:xfrm>
            <a:off x="2355380" y="1199273"/>
            <a:ext cx="5344529" cy="5361943"/>
          </a:xfrm>
          <a:prstGeom prst="ellipse">
            <a:avLst/>
          </a:prstGeom>
          <a:solidFill>
            <a:srgbClr val="0070C0"/>
          </a:solidFill>
        </p:spPr>
        <p:style>
          <a:lnRef idx="1">
            <a:schemeClr val="accent1"/>
          </a:lnRef>
          <a:fillRef idx="3">
            <a:schemeClr val="accent1"/>
          </a:fillRef>
          <a:effectRef idx="2">
            <a:schemeClr val="accent1"/>
          </a:effectRef>
          <a:fontRef idx="minor">
            <a:schemeClr val="lt1"/>
          </a:fontRef>
        </p:style>
        <p:txBody>
          <a:bodyPr rtlCol="0" anchor="ctr"/>
          <a:lstStyle/>
          <a:p>
            <a:pPr algn="ctr">
              <a:defRPr sz="1800" b="1">
                <a:solidFill>
                  <a:srgbClr val="FFFFFF"/>
                </a:solidFill>
              </a:defRPr>
            </a:pPr>
            <a:r>
              <a:rPr sz="4000"/>
              <a:t>RGPS</a:t>
            </a:r>
          </a:p>
        </p:txBody>
      </p:sp>
      <p:sp>
        <p:nvSpPr>
          <p:cNvPr id="5" name="Oval 4"/>
          <p:cNvSpPr/>
          <p:nvPr/>
        </p:nvSpPr>
        <p:spPr>
          <a:xfrm>
            <a:off x="7765062" y="2379666"/>
            <a:ext cx="2544144" cy="2663798"/>
          </a:xfrm>
          <a:prstGeom prst="ellipse">
            <a:avLst/>
          </a:prstGeom>
          <a:solidFill>
            <a:srgbClr val="00B050"/>
          </a:solidFill>
        </p:spPr>
        <p:style>
          <a:lnRef idx="1">
            <a:schemeClr val="accent1"/>
          </a:lnRef>
          <a:fillRef idx="3">
            <a:schemeClr val="accent1"/>
          </a:fillRef>
          <a:effectRef idx="2">
            <a:schemeClr val="accent1"/>
          </a:effectRef>
          <a:fontRef idx="minor">
            <a:schemeClr val="lt1"/>
          </a:fontRef>
        </p:style>
        <p:txBody>
          <a:bodyPr rtlCol="0" anchor="ctr"/>
          <a:lstStyle/>
          <a:p>
            <a:pPr algn="ctr">
              <a:defRPr sz="1800" b="1">
                <a:solidFill>
                  <a:srgbClr val="FFFFFF"/>
                </a:solidFill>
              </a:defRPr>
            </a:pPr>
            <a:r>
              <a:rPr sz="4400"/>
              <a:t>RPPS</a:t>
            </a:r>
          </a:p>
        </p:txBody>
      </p:sp>
      <p:sp>
        <p:nvSpPr>
          <p:cNvPr id="6" name="Oval 5"/>
          <p:cNvSpPr/>
          <p:nvPr/>
        </p:nvSpPr>
        <p:spPr>
          <a:xfrm>
            <a:off x="6316949" y="3537278"/>
            <a:ext cx="1795404" cy="1865588"/>
          </a:xfrm>
          <a:prstGeom prst="ellipse">
            <a:avLst/>
          </a:prstGeom>
          <a:solidFill>
            <a:srgbClr val="FFC000"/>
          </a:solidFill>
        </p:spPr>
        <p:style>
          <a:lnRef idx="1">
            <a:schemeClr val="accent1"/>
          </a:lnRef>
          <a:fillRef idx="3">
            <a:schemeClr val="accent1"/>
          </a:fillRef>
          <a:effectRef idx="2">
            <a:schemeClr val="accent1"/>
          </a:effectRef>
          <a:fontRef idx="minor">
            <a:schemeClr val="lt1"/>
          </a:fontRef>
        </p:style>
        <p:txBody>
          <a:bodyPr rtlCol="0" anchor="ctr"/>
          <a:lstStyle/>
          <a:p>
            <a:pPr algn="ctr">
              <a:defRPr sz="1800" b="1">
                <a:solidFill>
                  <a:srgbClr val="FFFFFF"/>
                </a:solidFill>
              </a:defRPr>
            </a:pPr>
            <a:r>
              <a:rPr sz="1200" err="1"/>
              <a:t>Complementar</a:t>
            </a:r>
            <a:endParaRPr sz="1200"/>
          </a:p>
        </p:txBody>
      </p:sp>
      <p:sp>
        <p:nvSpPr>
          <p:cNvPr id="7" name="TextBox 2">
            <a:extLst>
              <a:ext uri="{FF2B5EF4-FFF2-40B4-BE49-F238E27FC236}">
                <a16:creationId xmlns:a16="http://schemas.microsoft.com/office/drawing/2014/main" id="{36B2A5F0-DC86-9A04-8221-4FA5D5629F94}"/>
              </a:ext>
            </a:extLst>
          </p:cNvPr>
          <p:cNvSpPr txBox="1"/>
          <p:nvPr/>
        </p:nvSpPr>
        <p:spPr>
          <a:xfrm>
            <a:off x="616227" y="224318"/>
            <a:ext cx="8378686" cy="615553"/>
          </a:xfrm>
          <a:prstGeom prst="rect">
            <a:avLst/>
          </a:prstGeom>
          <a:noFill/>
        </p:spPr>
        <p:txBody>
          <a:bodyPr wrap="square">
            <a:spAutoFit/>
          </a:bodyPr>
          <a:lstStyle/>
          <a:p>
            <a:pPr>
              <a:defRPr sz="3400" b="1"/>
            </a:pPr>
            <a:r>
              <a:rPr lang="pt-BR" sz="3400"/>
              <a:t>Previdência no Brasil </a:t>
            </a:r>
            <a:endParaRPr sz="3400"/>
          </a:p>
        </p:txBody>
      </p:sp>
      <p:sp>
        <p:nvSpPr>
          <p:cNvPr id="3" name="CaixaDeTexto 2">
            <a:extLst>
              <a:ext uri="{FF2B5EF4-FFF2-40B4-BE49-F238E27FC236}">
                <a16:creationId xmlns:a16="http://schemas.microsoft.com/office/drawing/2014/main" id="{6B6A2DFF-5A08-5FA6-CCDF-FDD9AB51AD2B}"/>
              </a:ext>
            </a:extLst>
          </p:cNvPr>
          <p:cNvSpPr txBox="1"/>
          <p:nvPr/>
        </p:nvSpPr>
        <p:spPr>
          <a:xfrm>
            <a:off x="9527999" y="6191884"/>
            <a:ext cx="2664001" cy="369332"/>
          </a:xfrm>
          <a:prstGeom prst="rect">
            <a:avLst/>
          </a:prstGeom>
          <a:noFill/>
        </p:spPr>
        <p:txBody>
          <a:bodyPr wrap="square" rtlCol="0">
            <a:spAutoFit/>
          </a:bodyPr>
          <a:lstStyle/>
          <a:p>
            <a:r>
              <a:rPr lang="pt-BR"/>
              <a:t>Número de participantes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1000"/>
                                        <p:tgtEl>
                                          <p:spTgt spid="4"/>
                                        </p:tgtEl>
                                      </p:cBhvr>
                                    </p:animEffect>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5">
                                            <p:bg/>
                                          </p:spTgt>
                                        </p:tgtEl>
                                        <p:attrNameLst>
                                          <p:attrName>style.visibility</p:attrName>
                                        </p:attrNameLst>
                                      </p:cBhvr>
                                      <p:to>
                                        <p:strVal val="visible"/>
                                      </p:to>
                                    </p:set>
                                    <p:animEffect transition="in" filter="fade">
                                      <p:cBhvr>
                                        <p:cTn id="31" dur="1000"/>
                                        <p:tgtEl>
                                          <p:spTgt spid="5">
                                            <p:bg/>
                                          </p:spTgt>
                                        </p:tgtEl>
                                      </p:cBhvr>
                                    </p:animEffect>
                                    <p:anim calcmode="lin" valueType="num">
                                      <p:cBhvr>
                                        <p:cTn id="32" dur="1000" fill="hold"/>
                                        <p:tgtEl>
                                          <p:spTgt spid="5">
                                            <p:bg/>
                                          </p:spTgt>
                                        </p:tgtEl>
                                        <p:attrNameLst>
                                          <p:attrName>ppt_x</p:attrName>
                                        </p:attrNameLst>
                                      </p:cBhvr>
                                      <p:tavLst>
                                        <p:tav tm="0">
                                          <p:val>
                                            <p:strVal val="#ppt_x"/>
                                          </p:val>
                                        </p:tav>
                                        <p:tav tm="100000">
                                          <p:val>
                                            <p:strVal val="#ppt_x"/>
                                          </p:val>
                                        </p:tav>
                                      </p:tavLst>
                                    </p:anim>
                                    <p:anim calcmode="lin" valueType="num">
                                      <p:cBhvr>
                                        <p:cTn id="33" dur="1000" fill="hold"/>
                                        <p:tgtEl>
                                          <p:spTgt spid="5">
                                            <p:bg/>
                                          </p:spTgt>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5">
                                            <p:txEl>
                                              <p:pRg st="0" end="0"/>
                                            </p:txEl>
                                          </p:spTgt>
                                        </p:tgtEl>
                                        <p:attrNameLst>
                                          <p:attrName>style.visibility</p:attrName>
                                        </p:attrNameLst>
                                      </p:cBhvr>
                                      <p:to>
                                        <p:strVal val="visible"/>
                                      </p:to>
                                    </p:set>
                                    <p:animEffect transition="in" filter="fade">
                                      <p:cBhvr>
                                        <p:cTn id="36" dur="1000"/>
                                        <p:tgtEl>
                                          <p:spTgt spid="5">
                                            <p:txEl>
                                              <p:pRg st="0" end="0"/>
                                            </p:txEl>
                                          </p:spTgt>
                                        </p:tgtEl>
                                      </p:cBhvr>
                                    </p:animEffect>
                                    <p:anim calcmode="lin" valueType="num">
                                      <p:cBhvr>
                                        <p:cTn id="37"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38"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fade">
                                      <p:cBhvr>
                                        <p:cTn id="43" dur="1000"/>
                                        <p:tgtEl>
                                          <p:spTgt spid="6"/>
                                        </p:tgtEl>
                                      </p:cBhvr>
                                    </p:animEffect>
                                    <p:anim calcmode="lin" valueType="num">
                                      <p:cBhvr>
                                        <p:cTn id="44" dur="1000" fill="hold"/>
                                        <p:tgtEl>
                                          <p:spTgt spid="6"/>
                                        </p:tgtEl>
                                        <p:attrNameLst>
                                          <p:attrName>ppt_x</p:attrName>
                                        </p:attrNameLst>
                                      </p:cBhvr>
                                      <p:tavLst>
                                        <p:tav tm="0">
                                          <p:val>
                                            <p:strVal val="#ppt_x"/>
                                          </p:val>
                                        </p:tav>
                                        <p:tav tm="100000">
                                          <p:val>
                                            <p:strVal val="#ppt_x"/>
                                          </p:val>
                                        </p:tav>
                                      </p:tavLst>
                                    </p:anim>
                                    <p:anim calcmode="lin" valueType="num">
                                      <p:cBhvr>
                                        <p:cTn id="4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uiExpand="1" build="allAtOnce" animBg="1"/>
      <p:bldP spid="6" grpId="0" animBg="1"/>
      <p:bldP spid="7" grpId="0"/>
      <p:bldP spid="3" grpId="0"/>
    </p:bldLst>
  </p:timing>
  <p:extLst>
    <p:ext uri="{6950BFC3-D8DA-4A85-94F7-54DA5524770B}">
      <p188:commentRel xmlns:p188="http://schemas.microsoft.com/office/powerpoint/2018/8/main" r:id="rId2"/>
    </p:ext>
  </p:extLs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0EC2EC-D2D5-E0FB-E726-7FF53B11F5F5}"/>
            </a:ext>
          </a:extLst>
        </p:cNvPr>
        <p:cNvGrpSpPr/>
        <p:nvPr/>
      </p:nvGrpSpPr>
      <p:grpSpPr>
        <a:xfrm>
          <a:off x="0" y="0"/>
          <a:ext cx="0" cy="0"/>
          <a:chOff x="0" y="0"/>
          <a:chExt cx="0" cy="0"/>
        </a:xfrm>
      </p:grpSpPr>
      <p:sp>
        <p:nvSpPr>
          <p:cNvPr id="6" name="Título 1">
            <a:extLst>
              <a:ext uri="{FF2B5EF4-FFF2-40B4-BE49-F238E27FC236}">
                <a16:creationId xmlns:a16="http://schemas.microsoft.com/office/drawing/2014/main" id="{37C85E68-4BB7-71F6-5592-E0EFA6B19101}"/>
              </a:ext>
            </a:extLst>
          </p:cNvPr>
          <p:cNvSpPr txBox="1">
            <a:spLocks/>
          </p:cNvSpPr>
          <p:nvPr/>
        </p:nvSpPr>
        <p:spPr>
          <a:xfrm>
            <a:off x="223711" y="120322"/>
            <a:ext cx="7462807" cy="67658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15000"/>
              </a:lnSpc>
              <a:spcAft>
                <a:spcPts val="600"/>
              </a:spcAft>
            </a:pPr>
            <a:r>
              <a:rPr lang="pt-BR" sz="2400" b="1">
                <a:solidFill>
                  <a:schemeClr val="accent1">
                    <a:lumMod val="50000"/>
                  </a:schemeClr>
                </a:solidFill>
                <a:latin typeface="+mn-lt"/>
                <a:ea typeface="Times New Roman" panose="02020603050405020304" pitchFamily="18" charset="0"/>
                <a:cs typeface="Times New Roman" panose="02020603050405020304" pitchFamily="18" charset="0"/>
              </a:rPr>
              <a:t>COMPENSAÇÃO PREVIDENCIÁRIA</a:t>
            </a:r>
            <a:r>
              <a:rPr lang="pt-BR" sz="2400" b="1">
                <a:solidFill>
                  <a:schemeClr val="accent1">
                    <a:lumMod val="50000"/>
                  </a:schemeClr>
                </a:solidFill>
                <a:latin typeface="+mn-lt"/>
                <a:ea typeface="Calibri" panose="020F0502020204030204" pitchFamily="34" charset="0"/>
                <a:cs typeface="Times New Roman" panose="02020603050405020304" pitchFamily="18" charset="0"/>
              </a:rPr>
              <a:t> </a:t>
            </a:r>
            <a:endParaRPr lang="pt-BR" sz="2400">
              <a:solidFill>
                <a:schemeClr val="accent1">
                  <a:lumMod val="50000"/>
                </a:schemeClr>
              </a:solidFill>
              <a:effectLst/>
              <a:latin typeface="+mn-lt"/>
              <a:ea typeface="Calibri" panose="020F0502020204030204" pitchFamily="34" charset="0"/>
              <a:cs typeface="Times New Roman" panose="02020603050405020304" pitchFamily="18" charset="0"/>
            </a:endParaRPr>
          </a:p>
        </p:txBody>
      </p:sp>
      <p:cxnSp>
        <p:nvCxnSpPr>
          <p:cNvPr id="9" name="Conector reto 8">
            <a:extLst>
              <a:ext uri="{FF2B5EF4-FFF2-40B4-BE49-F238E27FC236}">
                <a16:creationId xmlns:a16="http://schemas.microsoft.com/office/drawing/2014/main" id="{5AB67EF6-2D6B-1E03-5C40-0E3E8D25ADCA}"/>
              </a:ext>
            </a:extLst>
          </p:cNvPr>
          <p:cNvCxnSpPr>
            <a:cxnSpLocks/>
          </p:cNvCxnSpPr>
          <p:nvPr/>
        </p:nvCxnSpPr>
        <p:spPr>
          <a:xfrm>
            <a:off x="0" y="796902"/>
            <a:ext cx="7156938" cy="0"/>
          </a:xfrm>
          <a:prstGeom prst="line">
            <a:avLst/>
          </a:prstGeom>
          <a:ln>
            <a:solidFill>
              <a:srgbClr val="005DB8"/>
            </a:solidFill>
          </a:ln>
        </p:spPr>
        <p:style>
          <a:lnRef idx="3">
            <a:schemeClr val="dk1"/>
          </a:lnRef>
          <a:fillRef idx="0">
            <a:schemeClr val="dk1"/>
          </a:fillRef>
          <a:effectRef idx="2">
            <a:schemeClr val="dk1"/>
          </a:effectRef>
          <a:fontRef idx="minor">
            <a:schemeClr val="tx1"/>
          </a:fontRef>
        </p:style>
      </p:cxnSp>
      <p:sp>
        <p:nvSpPr>
          <p:cNvPr id="10" name="CaixaDeTexto 9">
            <a:extLst>
              <a:ext uri="{FF2B5EF4-FFF2-40B4-BE49-F238E27FC236}">
                <a16:creationId xmlns:a16="http://schemas.microsoft.com/office/drawing/2014/main" id="{9ACFDDA4-A228-FDAA-89ED-80DD44E017F5}"/>
              </a:ext>
            </a:extLst>
          </p:cNvPr>
          <p:cNvSpPr txBox="1"/>
          <p:nvPr/>
        </p:nvSpPr>
        <p:spPr>
          <a:xfrm>
            <a:off x="223711" y="3492078"/>
            <a:ext cx="11572049" cy="923330"/>
          </a:xfrm>
          <a:prstGeom prst="rect">
            <a:avLst/>
          </a:prstGeom>
          <a:noFill/>
        </p:spPr>
        <p:txBody>
          <a:bodyPr wrap="square">
            <a:spAutoFit/>
          </a:bodyPr>
          <a:lstStyle/>
          <a:p>
            <a:pPr marL="285750" indent="-285750" algn="just">
              <a:buFont typeface="Wingdings" panose="05000000000000000000" pitchFamily="2" charset="2"/>
              <a:buChar char="Ø"/>
            </a:pPr>
            <a:r>
              <a:rPr lang="pt-BR"/>
              <a:t>A comprovação do atendimento a este critério é feita com o envio, pelo GESCON, do documento “Termo de Adesão” devidamente assinado pelo representante do ente federativo e também pela DATAPREV, que encaminha, quinzenalmente, à SRPC a relação dos entes que firmaram o contrato. </a:t>
            </a:r>
          </a:p>
        </p:txBody>
      </p:sp>
      <p:pic>
        <p:nvPicPr>
          <p:cNvPr id="4" name="Imagem 3">
            <a:extLst>
              <a:ext uri="{FF2B5EF4-FFF2-40B4-BE49-F238E27FC236}">
                <a16:creationId xmlns:a16="http://schemas.microsoft.com/office/drawing/2014/main" id="{00F0C1FB-C35B-2F5C-97F5-AF34F6F92B93}"/>
              </a:ext>
            </a:extLst>
          </p:cNvPr>
          <p:cNvPicPr>
            <a:picLocks noChangeAspect="1"/>
          </p:cNvPicPr>
          <p:nvPr/>
        </p:nvPicPr>
        <p:blipFill>
          <a:blip r:embed="rId3"/>
          <a:stretch>
            <a:fillRect/>
          </a:stretch>
        </p:blipFill>
        <p:spPr>
          <a:xfrm>
            <a:off x="234255" y="1322237"/>
            <a:ext cx="11723490" cy="1902156"/>
          </a:xfrm>
          <a:prstGeom prst="rect">
            <a:avLst/>
          </a:prstGeom>
        </p:spPr>
      </p:pic>
      <p:pic>
        <p:nvPicPr>
          <p:cNvPr id="8" name="Imagem 7">
            <a:extLst>
              <a:ext uri="{FF2B5EF4-FFF2-40B4-BE49-F238E27FC236}">
                <a16:creationId xmlns:a16="http://schemas.microsoft.com/office/drawing/2014/main" id="{C687AE9F-DDC5-B641-F8C6-D0B88CA9BBC3}"/>
              </a:ext>
            </a:extLst>
          </p:cNvPr>
          <p:cNvPicPr>
            <a:picLocks noChangeAspect="1"/>
          </p:cNvPicPr>
          <p:nvPr/>
        </p:nvPicPr>
        <p:blipFill>
          <a:blip r:embed="rId4"/>
          <a:stretch>
            <a:fillRect/>
          </a:stretch>
        </p:blipFill>
        <p:spPr>
          <a:xfrm>
            <a:off x="9314660" y="241036"/>
            <a:ext cx="1228395" cy="923330"/>
          </a:xfrm>
          <a:prstGeom prst="rect">
            <a:avLst/>
          </a:prstGeom>
        </p:spPr>
      </p:pic>
      <p:pic>
        <p:nvPicPr>
          <p:cNvPr id="12" name="Imagem 11">
            <a:extLst>
              <a:ext uri="{FF2B5EF4-FFF2-40B4-BE49-F238E27FC236}">
                <a16:creationId xmlns:a16="http://schemas.microsoft.com/office/drawing/2014/main" id="{C77B370D-F0D8-6D4A-1196-7C97484068DB}"/>
              </a:ext>
            </a:extLst>
          </p:cNvPr>
          <p:cNvPicPr>
            <a:picLocks noChangeAspect="1"/>
          </p:cNvPicPr>
          <p:nvPr/>
        </p:nvPicPr>
        <p:blipFill>
          <a:blip r:embed="rId5"/>
          <a:stretch>
            <a:fillRect/>
          </a:stretch>
        </p:blipFill>
        <p:spPr>
          <a:xfrm>
            <a:off x="11484792" y="257877"/>
            <a:ext cx="483497" cy="222979"/>
          </a:xfrm>
          <a:prstGeom prst="rect">
            <a:avLst/>
          </a:prstGeom>
        </p:spPr>
      </p:pic>
      <p:pic>
        <p:nvPicPr>
          <p:cNvPr id="2" name="Imagem 1">
            <a:extLst>
              <a:ext uri="{FF2B5EF4-FFF2-40B4-BE49-F238E27FC236}">
                <a16:creationId xmlns:a16="http://schemas.microsoft.com/office/drawing/2014/main" id="{F22B9973-A140-730E-B2A2-47386D98C5DC}"/>
              </a:ext>
            </a:extLst>
          </p:cNvPr>
          <p:cNvPicPr>
            <a:picLocks noChangeAspect="1"/>
          </p:cNvPicPr>
          <p:nvPr/>
        </p:nvPicPr>
        <p:blipFill>
          <a:blip r:embed="rId6"/>
          <a:stretch>
            <a:fillRect/>
          </a:stretch>
        </p:blipFill>
        <p:spPr>
          <a:xfrm>
            <a:off x="7686517" y="257877"/>
            <a:ext cx="1500805" cy="353130"/>
          </a:xfrm>
          <a:prstGeom prst="rect">
            <a:avLst/>
          </a:prstGeom>
        </p:spPr>
      </p:pic>
      <p:pic>
        <p:nvPicPr>
          <p:cNvPr id="3" name="Imagem 2">
            <a:extLst>
              <a:ext uri="{FF2B5EF4-FFF2-40B4-BE49-F238E27FC236}">
                <a16:creationId xmlns:a16="http://schemas.microsoft.com/office/drawing/2014/main" id="{008B60BE-AD30-8E33-3F49-02C92535ACC9}"/>
              </a:ext>
            </a:extLst>
          </p:cNvPr>
          <p:cNvPicPr>
            <a:picLocks noChangeAspect="1"/>
          </p:cNvPicPr>
          <p:nvPr/>
        </p:nvPicPr>
        <p:blipFill>
          <a:blip r:embed="rId7"/>
          <a:stretch>
            <a:fillRect/>
          </a:stretch>
        </p:blipFill>
        <p:spPr>
          <a:xfrm>
            <a:off x="7860274" y="746730"/>
            <a:ext cx="1153289" cy="356471"/>
          </a:xfrm>
          <a:prstGeom prst="rect">
            <a:avLst/>
          </a:prstGeom>
        </p:spPr>
      </p:pic>
      <p:pic>
        <p:nvPicPr>
          <p:cNvPr id="7" name="Imagem 6">
            <a:extLst>
              <a:ext uri="{FF2B5EF4-FFF2-40B4-BE49-F238E27FC236}">
                <a16:creationId xmlns:a16="http://schemas.microsoft.com/office/drawing/2014/main" id="{B9F87750-40E0-3C69-9C92-9393D84E864D}"/>
              </a:ext>
            </a:extLst>
          </p:cNvPr>
          <p:cNvPicPr>
            <a:picLocks noChangeAspect="1"/>
          </p:cNvPicPr>
          <p:nvPr/>
        </p:nvPicPr>
        <p:blipFill>
          <a:blip r:embed="rId8"/>
          <a:stretch>
            <a:fillRect/>
          </a:stretch>
        </p:blipFill>
        <p:spPr>
          <a:xfrm>
            <a:off x="454563" y="4773679"/>
            <a:ext cx="8357717" cy="1476292"/>
          </a:xfrm>
          <a:prstGeom prst="rect">
            <a:avLst/>
          </a:prstGeom>
        </p:spPr>
      </p:pic>
      <p:sp>
        <p:nvSpPr>
          <p:cNvPr id="5" name="CaixaDeTexto 4">
            <a:extLst>
              <a:ext uri="{FF2B5EF4-FFF2-40B4-BE49-F238E27FC236}">
                <a16:creationId xmlns:a16="http://schemas.microsoft.com/office/drawing/2014/main" id="{DF9B42D9-DF50-7745-71E0-A4CA3DC05FD7}"/>
              </a:ext>
            </a:extLst>
          </p:cNvPr>
          <p:cNvSpPr txBox="1"/>
          <p:nvPr/>
        </p:nvSpPr>
        <p:spPr>
          <a:xfrm>
            <a:off x="9728462" y="5109328"/>
            <a:ext cx="2328420" cy="923330"/>
          </a:xfrm>
          <a:prstGeom prst="rect">
            <a:avLst/>
          </a:prstGeom>
          <a:noFill/>
        </p:spPr>
        <p:txBody>
          <a:bodyPr wrap="square" rtlCol="0">
            <a:spAutoFit/>
          </a:bodyPr>
          <a:lstStyle/>
          <a:p>
            <a:pPr algn="ctr"/>
            <a:r>
              <a:rPr lang="pt-BR">
                <a:highlight>
                  <a:srgbClr val="00FF00"/>
                </a:highlight>
              </a:rPr>
              <a:t>Observações: visual do extrato e %.</a:t>
            </a:r>
          </a:p>
          <a:p>
            <a:endParaRPr lang="pt-BR"/>
          </a:p>
        </p:txBody>
      </p:sp>
    </p:spTree>
    <p:extLst>
      <p:ext uri="{BB962C8B-B14F-4D97-AF65-F5344CB8AC3E}">
        <p14:creationId xmlns:p14="http://schemas.microsoft.com/office/powerpoint/2010/main" val="62951750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BD6FA2-DBD6-4233-B67C-D23F6D80F7FD}"/>
            </a:ext>
          </a:extLst>
        </p:cNvPr>
        <p:cNvGrpSpPr/>
        <p:nvPr/>
      </p:nvGrpSpPr>
      <p:grpSpPr>
        <a:xfrm>
          <a:off x="0" y="0"/>
          <a:ext cx="0" cy="0"/>
          <a:chOff x="0" y="0"/>
          <a:chExt cx="0" cy="0"/>
        </a:xfrm>
      </p:grpSpPr>
      <p:pic>
        <p:nvPicPr>
          <p:cNvPr id="4" name="Imagem 3" descr="Forma">
            <a:extLst>
              <a:ext uri="{FF2B5EF4-FFF2-40B4-BE49-F238E27FC236}">
                <a16:creationId xmlns:a16="http://schemas.microsoft.com/office/drawing/2014/main" id="{FC02E66C-59C4-8832-F745-516D7459FB5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a:blipFill>
            <a:blip r:embed="rId3"/>
            <a:stretch>
              <a:fillRect/>
            </a:stretch>
          </a:blipFill>
        </p:spPr>
      </p:pic>
      <p:pic>
        <p:nvPicPr>
          <p:cNvPr id="6" name="Imagem 5">
            <a:extLst>
              <a:ext uri="{FF2B5EF4-FFF2-40B4-BE49-F238E27FC236}">
                <a16:creationId xmlns:a16="http://schemas.microsoft.com/office/drawing/2014/main" id="{F378BF67-69D8-19DC-E1BA-FD19F121D6C9}"/>
              </a:ext>
            </a:extLst>
          </p:cNvPr>
          <p:cNvPicPr>
            <a:picLocks noChangeAspect="1"/>
          </p:cNvPicPr>
          <p:nvPr/>
        </p:nvPicPr>
        <p:blipFill>
          <a:blip r:embed="rId4"/>
          <a:stretch>
            <a:fillRect/>
          </a:stretch>
        </p:blipFill>
        <p:spPr>
          <a:xfrm>
            <a:off x="799498" y="287130"/>
            <a:ext cx="10385442" cy="4861271"/>
          </a:xfrm>
          <a:prstGeom prst="rect">
            <a:avLst/>
          </a:prstGeom>
        </p:spPr>
      </p:pic>
      <p:pic>
        <p:nvPicPr>
          <p:cNvPr id="8" name="Imagem 7">
            <a:extLst>
              <a:ext uri="{FF2B5EF4-FFF2-40B4-BE49-F238E27FC236}">
                <a16:creationId xmlns:a16="http://schemas.microsoft.com/office/drawing/2014/main" id="{18529222-B77C-CCD9-A088-71F428F79B7B}"/>
              </a:ext>
            </a:extLst>
          </p:cNvPr>
          <p:cNvPicPr>
            <a:picLocks noChangeAspect="1"/>
          </p:cNvPicPr>
          <p:nvPr/>
        </p:nvPicPr>
        <p:blipFill>
          <a:blip r:embed="rId5"/>
          <a:stretch>
            <a:fillRect/>
          </a:stretch>
        </p:blipFill>
        <p:spPr>
          <a:xfrm>
            <a:off x="799498" y="5435531"/>
            <a:ext cx="10385442" cy="1016282"/>
          </a:xfrm>
          <a:prstGeom prst="rect">
            <a:avLst/>
          </a:prstGeom>
        </p:spPr>
      </p:pic>
    </p:spTree>
    <p:extLst>
      <p:ext uri="{BB962C8B-B14F-4D97-AF65-F5344CB8AC3E}">
        <p14:creationId xmlns:p14="http://schemas.microsoft.com/office/powerpoint/2010/main" val="266112431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B0E16D-ABFF-5214-15CE-DB311DCC2D71}"/>
            </a:ext>
          </a:extLst>
        </p:cNvPr>
        <p:cNvGrpSpPr/>
        <p:nvPr/>
      </p:nvGrpSpPr>
      <p:grpSpPr>
        <a:xfrm>
          <a:off x="0" y="0"/>
          <a:ext cx="0" cy="0"/>
          <a:chOff x="0" y="0"/>
          <a:chExt cx="0" cy="0"/>
        </a:xfrm>
      </p:grpSpPr>
      <p:sp>
        <p:nvSpPr>
          <p:cNvPr id="2" name="CaixaDeTexto 1">
            <a:extLst>
              <a:ext uri="{FF2B5EF4-FFF2-40B4-BE49-F238E27FC236}">
                <a16:creationId xmlns:a16="http://schemas.microsoft.com/office/drawing/2014/main" id="{706B434E-DD11-8BB3-FE6B-44C26056F8E9}"/>
              </a:ext>
            </a:extLst>
          </p:cNvPr>
          <p:cNvSpPr txBox="1"/>
          <p:nvPr/>
        </p:nvSpPr>
        <p:spPr>
          <a:xfrm>
            <a:off x="521297" y="3799397"/>
            <a:ext cx="6415745" cy="1200329"/>
          </a:xfrm>
          <a:prstGeom prst="rect">
            <a:avLst/>
          </a:prstGeom>
          <a:noFill/>
        </p:spPr>
        <p:txBody>
          <a:bodyPr wrap="square">
            <a:spAutoFit/>
          </a:bodyPr>
          <a:lstStyle/>
          <a:p>
            <a:pPr marL="457200" indent="-457200" algn="just">
              <a:buFont typeface="Wingdings" panose="05000000000000000000" pitchFamily="2" charset="2"/>
              <a:buChar char="ü"/>
            </a:pPr>
            <a:r>
              <a:rPr lang="pt-BR" sz="2400" b="1" i="1">
                <a:latin typeface="Segoe UI" panose="020B0502040204020203" pitchFamily="34" charset="0"/>
                <a:cs typeface="Segoe UI" panose="020B0502040204020203" pitchFamily="34" charset="0"/>
              </a:rPr>
              <a:t>Legalidade e constitucionalidade do CRP</a:t>
            </a:r>
            <a:r>
              <a:rPr lang="pt-BR" sz="2400" i="1">
                <a:latin typeface="Segoe UI" panose="020B0502040204020203" pitchFamily="34" charset="0"/>
                <a:cs typeface="Segoe UI" panose="020B0502040204020203" pitchFamily="34" charset="0"/>
              </a:rPr>
              <a:t> como instrumento que atesta a verificação da regularidade dos entes.</a:t>
            </a:r>
          </a:p>
        </p:txBody>
      </p:sp>
      <p:sp>
        <p:nvSpPr>
          <p:cNvPr id="4" name="CaixaDeTexto 3">
            <a:extLst>
              <a:ext uri="{FF2B5EF4-FFF2-40B4-BE49-F238E27FC236}">
                <a16:creationId xmlns:a16="http://schemas.microsoft.com/office/drawing/2014/main" id="{29554A3A-4333-9ED6-77E8-ACE19AC2E02F}"/>
              </a:ext>
            </a:extLst>
          </p:cNvPr>
          <p:cNvSpPr txBox="1"/>
          <p:nvPr/>
        </p:nvSpPr>
        <p:spPr>
          <a:xfrm flipH="1">
            <a:off x="427686" y="3105834"/>
            <a:ext cx="7067097" cy="646331"/>
          </a:xfrm>
          <a:prstGeom prst="rect">
            <a:avLst/>
          </a:prstGeom>
          <a:noFill/>
        </p:spPr>
        <p:txBody>
          <a:bodyPr wrap="square" rtlCol="0">
            <a:spAutoFit/>
          </a:bodyPr>
          <a:lstStyle/>
          <a:p>
            <a:r>
              <a:rPr lang="pt-BR" sz="3600" b="1">
                <a:latin typeface="Open Sans" panose="020B0606030504020204" pitchFamily="34" charset="0"/>
                <a:ea typeface="Open Sans" panose="020B0606030504020204" pitchFamily="34" charset="0"/>
                <a:cs typeface="Open Sans" panose="020B0606030504020204" pitchFamily="34" charset="0"/>
              </a:rPr>
              <a:t>Decisão do Tema 968 do STF</a:t>
            </a:r>
          </a:p>
        </p:txBody>
      </p:sp>
      <p:sp>
        <p:nvSpPr>
          <p:cNvPr id="8" name="CaixaDeTexto 7">
            <a:extLst>
              <a:ext uri="{FF2B5EF4-FFF2-40B4-BE49-F238E27FC236}">
                <a16:creationId xmlns:a16="http://schemas.microsoft.com/office/drawing/2014/main" id="{3346F9E7-7F6B-22CB-5DAF-B15DC9BDB69F}"/>
              </a:ext>
            </a:extLst>
          </p:cNvPr>
          <p:cNvSpPr txBox="1"/>
          <p:nvPr/>
        </p:nvSpPr>
        <p:spPr>
          <a:xfrm>
            <a:off x="1442747" y="5730717"/>
            <a:ext cx="6052037" cy="646331"/>
          </a:xfrm>
          <a:prstGeom prst="rect">
            <a:avLst/>
          </a:prstGeom>
          <a:noFill/>
        </p:spPr>
        <p:txBody>
          <a:bodyPr wrap="square" rtlCol="0">
            <a:spAutoFit/>
          </a:bodyPr>
          <a:lstStyle/>
          <a:p>
            <a:r>
              <a:rPr lang="pt-BR"/>
              <a:t>Antes da decisão do STF, a SRPC já atuava para reduzir a judicialização e incentivar o CRP administrativo.</a:t>
            </a:r>
          </a:p>
        </p:txBody>
      </p:sp>
      <p:pic>
        <p:nvPicPr>
          <p:cNvPr id="11" name="Imagem 10">
            <a:extLst>
              <a:ext uri="{FF2B5EF4-FFF2-40B4-BE49-F238E27FC236}">
                <a16:creationId xmlns:a16="http://schemas.microsoft.com/office/drawing/2014/main" id="{037E71C0-0C5C-1BC8-8110-82AEF8C6EDC9}"/>
              </a:ext>
            </a:extLst>
          </p:cNvPr>
          <p:cNvPicPr>
            <a:picLocks noChangeAspect="1"/>
          </p:cNvPicPr>
          <p:nvPr/>
        </p:nvPicPr>
        <p:blipFill>
          <a:blip r:embed="rId2"/>
          <a:stretch>
            <a:fillRect/>
          </a:stretch>
        </p:blipFill>
        <p:spPr>
          <a:xfrm>
            <a:off x="7494784" y="1002990"/>
            <a:ext cx="4011308" cy="4626999"/>
          </a:xfrm>
          <a:prstGeom prst="rect">
            <a:avLst/>
          </a:prstGeom>
        </p:spPr>
      </p:pic>
      <p:sp>
        <p:nvSpPr>
          <p:cNvPr id="6" name="CaixaDeTexto 5">
            <a:extLst>
              <a:ext uri="{FF2B5EF4-FFF2-40B4-BE49-F238E27FC236}">
                <a16:creationId xmlns:a16="http://schemas.microsoft.com/office/drawing/2014/main" id="{64D655EC-2893-60AE-53E5-617E5BC443A6}"/>
              </a:ext>
            </a:extLst>
          </p:cNvPr>
          <p:cNvSpPr txBox="1"/>
          <p:nvPr/>
        </p:nvSpPr>
        <p:spPr>
          <a:xfrm flipH="1">
            <a:off x="685908" y="1261915"/>
            <a:ext cx="6671776" cy="1200329"/>
          </a:xfrm>
          <a:prstGeom prst="rect">
            <a:avLst/>
          </a:prstGeom>
          <a:noFill/>
        </p:spPr>
        <p:txBody>
          <a:bodyPr wrap="square" rtlCol="0">
            <a:spAutoFit/>
          </a:bodyPr>
          <a:lstStyle/>
          <a:p>
            <a:r>
              <a:rPr lang="pt-BR" sz="3600" b="1">
                <a:solidFill>
                  <a:srgbClr val="175FAA"/>
                </a:solidFill>
                <a:effectLst/>
                <a:latin typeface="Open Sans" panose="020B0606030504020204" pitchFamily="34" charset="0"/>
                <a:ea typeface="Open Sans" panose="020B0606030504020204" pitchFamily="34" charset="0"/>
                <a:cs typeface="Open Sans" panose="020B0606030504020204" pitchFamily="34" charset="0"/>
              </a:rPr>
              <a:t>Certificado de Regularidade Previdenciária - CRP</a:t>
            </a:r>
            <a:endParaRPr lang="pt-BR" sz="3600" b="1">
              <a:solidFill>
                <a:srgbClr val="175FAA"/>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 name="CaixaDeTexto 2">
            <a:extLst>
              <a:ext uri="{FF2B5EF4-FFF2-40B4-BE49-F238E27FC236}">
                <a16:creationId xmlns:a16="http://schemas.microsoft.com/office/drawing/2014/main" id="{4C27107D-6C64-53B3-51CA-982E8D57FEB1}"/>
              </a:ext>
            </a:extLst>
          </p:cNvPr>
          <p:cNvSpPr txBox="1"/>
          <p:nvPr/>
        </p:nvSpPr>
        <p:spPr>
          <a:xfrm>
            <a:off x="8040178" y="539463"/>
            <a:ext cx="3176443" cy="369332"/>
          </a:xfrm>
          <a:prstGeom prst="rect">
            <a:avLst/>
          </a:prstGeom>
          <a:noFill/>
        </p:spPr>
        <p:txBody>
          <a:bodyPr wrap="square" rtlCol="0">
            <a:spAutoFit/>
          </a:bodyPr>
          <a:lstStyle/>
          <a:p>
            <a:r>
              <a:rPr lang="pt-BR"/>
              <a:t>Antes da decisão STF:</a:t>
            </a:r>
          </a:p>
        </p:txBody>
      </p:sp>
      <p:sp>
        <p:nvSpPr>
          <p:cNvPr id="5" name="CaixaDeTexto 4">
            <a:extLst>
              <a:ext uri="{FF2B5EF4-FFF2-40B4-BE49-F238E27FC236}">
                <a16:creationId xmlns:a16="http://schemas.microsoft.com/office/drawing/2014/main" id="{55DFC42A-F3E3-ADB0-D578-54E4AACB3A50}"/>
              </a:ext>
            </a:extLst>
          </p:cNvPr>
          <p:cNvSpPr txBox="1"/>
          <p:nvPr/>
        </p:nvSpPr>
        <p:spPr>
          <a:xfrm>
            <a:off x="7877349" y="5670344"/>
            <a:ext cx="3461475" cy="369332"/>
          </a:xfrm>
          <a:prstGeom prst="rect">
            <a:avLst/>
          </a:prstGeom>
          <a:noFill/>
        </p:spPr>
        <p:txBody>
          <a:bodyPr wrap="square" rtlCol="0">
            <a:spAutoFit/>
          </a:bodyPr>
          <a:lstStyle/>
          <a:p>
            <a:r>
              <a:rPr lang="pt-BR"/>
              <a:t>471 </a:t>
            </a:r>
            <a:r>
              <a:rPr lang="pt-BR" err="1"/>
              <a:t>CRP’s</a:t>
            </a:r>
            <a:r>
              <a:rPr lang="pt-BR"/>
              <a:t> judiciais em março/2026</a:t>
            </a:r>
          </a:p>
        </p:txBody>
      </p:sp>
      <p:pic>
        <p:nvPicPr>
          <p:cNvPr id="12" name="Imagem 11">
            <a:extLst>
              <a:ext uri="{FF2B5EF4-FFF2-40B4-BE49-F238E27FC236}">
                <a16:creationId xmlns:a16="http://schemas.microsoft.com/office/drawing/2014/main" id="{51AD6651-0CC2-D8C1-3555-745A85D20E8D}"/>
              </a:ext>
            </a:extLst>
          </p:cNvPr>
          <p:cNvPicPr>
            <a:picLocks noChangeAspect="1"/>
          </p:cNvPicPr>
          <p:nvPr/>
        </p:nvPicPr>
        <p:blipFill>
          <a:blip r:embed="rId3"/>
          <a:stretch>
            <a:fillRect/>
          </a:stretch>
        </p:blipFill>
        <p:spPr>
          <a:xfrm>
            <a:off x="10807547" y="192025"/>
            <a:ext cx="1062554" cy="490028"/>
          </a:xfrm>
          <a:prstGeom prst="rect">
            <a:avLst/>
          </a:prstGeom>
        </p:spPr>
      </p:pic>
    </p:spTree>
    <p:extLst>
      <p:ext uri="{BB962C8B-B14F-4D97-AF65-F5344CB8AC3E}">
        <p14:creationId xmlns:p14="http://schemas.microsoft.com/office/powerpoint/2010/main" val="87034022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D89E6D-BF54-A544-DF54-D35BE911B736}"/>
            </a:ext>
          </a:extLst>
        </p:cNvPr>
        <p:cNvGrpSpPr/>
        <p:nvPr/>
      </p:nvGrpSpPr>
      <p:grpSpPr>
        <a:xfrm>
          <a:off x="0" y="0"/>
          <a:ext cx="0" cy="0"/>
          <a:chOff x="0" y="0"/>
          <a:chExt cx="0" cy="0"/>
        </a:xfrm>
      </p:grpSpPr>
      <p:sp>
        <p:nvSpPr>
          <p:cNvPr id="6" name="Título 1">
            <a:extLst>
              <a:ext uri="{FF2B5EF4-FFF2-40B4-BE49-F238E27FC236}">
                <a16:creationId xmlns:a16="http://schemas.microsoft.com/office/drawing/2014/main" id="{EA418A2A-55A1-1ECB-4131-CF2C06C6F487}"/>
              </a:ext>
            </a:extLst>
          </p:cNvPr>
          <p:cNvSpPr txBox="1">
            <a:spLocks/>
          </p:cNvSpPr>
          <p:nvPr/>
        </p:nvSpPr>
        <p:spPr>
          <a:xfrm>
            <a:off x="138118" y="128558"/>
            <a:ext cx="8943129" cy="67658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endParaRPr lang="pt-BR" sz="2400" b="1" cap="all">
              <a:solidFill>
                <a:schemeClr val="accent1">
                  <a:lumMod val="50000"/>
                </a:schemeClr>
              </a:solidFill>
              <a:latin typeface="+mn-lt"/>
              <a:ea typeface="Calibri" panose="020F0502020204030204" pitchFamily="34" charset="0"/>
              <a:cs typeface="Times New Roman" panose="02020603050405020304" pitchFamily="18" charset="0"/>
            </a:endParaRPr>
          </a:p>
          <a:p>
            <a:r>
              <a:rPr lang="pt-BR" sz="2400" b="1" cap="all">
                <a:solidFill>
                  <a:schemeClr val="accent1">
                    <a:lumMod val="50000"/>
                  </a:schemeClr>
                </a:solidFill>
                <a:latin typeface="+mn-lt"/>
                <a:ea typeface="Calibri" panose="020F0502020204030204" pitchFamily="34" charset="0"/>
                <a:cs typeface="Times New Roman" panose="02020603050405020304" pitchFamily="18" charset="0"/>
              </a:rPr>
              <a:t>A</a:t>
            </a:r>
            <a:r>
              <a:rPr lang="pt-BR" sz="2400" b="1">
                <a:solidFill>
                  <a:schemeClr val="accent1">
                    <a:lumMod val="50000"/>
                  </a:schemeClr>
                </a:solidFill>
                <a:latin typeface="+mn-lt"/>
              </a:rPr>
              <a:t> EC 136/2025 E O PROGRAMA DE REGULARIDADE PREVIDENCIÁRIA</a:t>
            </a:r>
            <a:endParaRPr lang="pt-BR" sz="2400">
              <a:latin typeface="+mn-lt"/>
            </a:endParaRPr>
          </a:p>
          <a:p>
            <a:pPr>
              <a:lnSpc>
                <a:spcPct val="115000"/>
              </a:lnSpc>
              <a:spcAft>
                <a:spcPts val="600"/>
              </a:spcAft>
            </a:pPr>
            <a:r>
              <a:rPr lang="pt-BR" sz="2400" b="1" cap="all">
                <a:solidFill>
                  <a:schemeClr val="accent1">
                    <a:lumMod val="50000"/>
                  </a:schemeClr>
                </a:solidFill>
                <a:latin typeface="+mn-lt"/>
                <a:ea typeface="Calibri" panose="020F0502020204030204" pitchFamily="34" charset="0"/>
                <a:cs typeface="Times New Roman" panose="02020603050405020304" pitchFamily="18" charset="0"/>
              </a:rPr>
              <a:t> </a:t>
            </a:r>
            <a:endParaRPr lang="pt-BR" sz="2400">
              <a:solidFill>
                <a:schemeClr val="accent1">
                  <a:lumMod val="50000"/>
                </a:schemeClr>
              </a:solidFill>
              <a:effectLst/>
              <a:latin typeface="+mn-lt"/>
              <a:ea typeface="Calibri" panose="020F0502020204030204" pitchFamily="34" charset="0"/>
              <a:cs typeface="Times New Roman" panose="02020603050405020304" pitchFamily="18" charset="0"/>
            </a:endParaRPr>
          </a:p>
        </p:txBody>
      </p:sp>
      <p:cxnSp>
        <p:nvCxnSpPr>
          <p:cNvPr id="9" name="Conector reto 8">
            <a:extLst>
              <a:ext uri="{FF2B5EF4-FFF2-40B4-BE49-F238E27FC236}">
                <a16:creationId xmlns:a16="http://schemas.microsoft.com/office/drawing/2014/main" id="{A5CE5893-6EF2-63F5-1C77-87A5AAFB31FF}"/>
              </a:ext>
            </a:extLst>
          </p:cNvPr>
          <p:cNvCxnSpPr>
            <a:cxnSpLocks/>
          </p:cNvCxnSpPr>
          <p:nvPr/>
        </p:nvCxnSpPr>
        <p:spPr>
          <a:xfrm>
            <a:off x="0" y="793685"/>
            <a:ext cx="8725397" cy="0"/>
          </a:xfrm>
          <a:prstGeom prst="line">
            <a:avLst/>
          </a:prstGeom>
          <a:ln>
            <a:solidFill>
              <a:srgbClr val="005DB8"/>
            </a:solidFill>
          </a:ln>
        </p:spPr>
        <p:style>
          <a:lnRef idx="3">
            <a:schemeClr val="dk1"/>
          </a:lnRef>
          <a:fillRef idx="0">
            <a:schemeClr val="dk1"/>
          </a:fillRef>
          <a:effectRef idx="2">
            <a:schemeClr val="dk1"/>
          </a:effectRef>
          <a:fontRef idx="minor">
            <a:schemeClr val="tx1"/>
          </a:fontRef>
        </p:style>
      </p:cxnSp>
      <p:sp>
        <p:nvSpPr>
          <p:cNvPr id="4" name="TextBox 2">
            <a:extLst>
              <a:ext uri="{FF2B5EF4-FFF2-40B4-BE49-F238E27FC236}">
                <a16:creationId xmlns:a16="http://schemas.microsoft.com/office/drawing/2014/main" id="{34E17044-8C97-2F76-A6A5-C4CB2BE64256}"/>
              </a:ext>
            </a:extLst>
          </p:cNvPr>
          <p:cNvSpPr txBox="1"/>
          <p:nvPr/>
        </p:nvSpPr>
        <p:spPr>
          <a:xfrm>
            <a:off x="386568" y="1158883"/>
            <a:ext cx="11418863" cy="5016758"/>
          </a:xfrm>
          <a:prstGeom prst="rect">
            <a:avLst/>
          </a:prstGeom>
          <a:noFill/>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1600"/>
            </a:pPr>
            <a:r>
              <a:rPr sz="2000" b="1"/>
              <a:t>• </a:t>
            </a:r>
            <a:r>
              <a:rPr sz="2000" err="1"/>
              <a:t>Parcelamentos</a:t>
            </a:r>
            <a:r>
              <a:rPr sz="2000"/>
              <a:t> </a:t>
            </a:r>
            <a:r>
              <a:rPr lang="pt-BR" sz="2000"/>
              <a:t>extraordinários das contribuições previdenciárias e dos demais </a:t>
            </a:r>
            <a:r>
              <a:rPr lang="pt-BR" sz="2000" b="1"/>
              <a:t>débitos com vencimento até </a:t>
            </a:r>
            <a:r>
              <a:rPr lang="pt-BR" sz="2000" b="1" u="sng"/>
              <a:t>31 de agosto de 2025 </a:t>
            </a:r>
            <a:r>
              <a:rPr sz="2000" b="1" err="1"/>
              <a:t>em</a:t>
            </a:r>
            <a:r>
              <a:rPr sz="2000" b="1"/>
              <a:t> </a:t>
            </a:r>
            <a:r>
              <a:rPr sz="2000" b="1" err="1"/>
              <a:t>até</a:t>
            </a:r>
            <a:r>
              <a:rPr sz="2000" b="1"/>
              <a:t> 300 p</a:t>
            </a:r>
            <a:r>
              <a:rPr lang="pt-BR" sz="2000" b="1" err="1"/>
              <a:t>restações</a:t>
            </a:r>
            <a:r>
              <a:rPr lang="pt-BR" sz="2000" b="1"/>
              <a:t> mensais</a:t>
            </a:r>
            <a:r>
              <a:rPr sz="2000"/>
              <a:t>, </a:t>
            </a:r>
            <a:r>
              <a:rPr sz="2000" err="1"/>
              <a:t>celebrado</a:t>
            </a:r>
            <a:r>
              <a:rPr sz="2000"/>
              <a:t> </a:t>
            </a:r>
            <a:r>
              <a:rPr sz="2000" b="1" err="1"/>
              <a:t>até</a:t>
            </a:r>
            <a:r>
              <a:rPr sz="2000" b="1"/>
              <a:t> 12 meses da</a:t>
            </a:r>
            <a:r>
              <a:rPr lang="pt-BR" sz="2000" b="1"/>
              <a:t> </a:t>
            </a:r>
            <a:r>
              <a:rPr sz="2000" b="1" err="1"/>
              <a:t>promulgação</a:t>
            </a:r>
            <a:r>
              <a:rPr lang="pt-BR" sz="2000" b="1"/>
              <a:t> da EC, </a:t>
            </a:r>
            <a:r>
              <a:rPr lang="pt-BR" sz="2000" b="1">
                <a:effectLst>
                  <a:outerShdw blurRad="38100" dist="38100" dir="2700000" algn="tl">
                    <a:srgbClr val="000000">
                      <a:alpha val="43137"/>
                    </a:srgbClr>
                  </a:outerShdw>
                </a:effectLst>
              </a:rPr>
              <a:t>ATÉ 31/08/2026</a:t>
            </a:r>
            <a:br>
              <a:rPr sz="2000"/>
            </a:br>
            <a:r>
              <a:rPr sz="2000"/>
              <a:t>• </a:t>
            </a:r>
            <a:r>
              <a:rPr sz="2000" err="1"/>
              <a:t>Condições</a:t>
            </a:r>
            <a:r>
              <a:rPr sz="2000"/>
              <a:t> a </a:t>
            </a:r>
            <a:r>
              <a:rPr sz="2000" err="1"/>
              <a:t>serem</a:t>
            </a:r>
            <a:r>
              <a:rPr sz="2000"/>
              <a:t> </a:t>
            </a:r>
            <a:r>
              <a:rPr sz="2000" err="1"/>
              <a:t>comprovadas</a:t>
            </a:r>
            <a:r>
              <a:rPr lang="pt-BR" sz="2000"/>
              <a:t>: </a:t>
            </a:r>
            <a:r>
              <a:rPr lang="pt-BR" sz="2000" b="1"/>
              <a:t>Adesão ao Programa de Regularidade junto ao MPS </a:t>
            </a:r>
            <a:r>
              <a:rPr lang="pt-BR" sz="2000"/>
              <a:t>e,</a:t>
            </a:r>
            <a:r>
              <a:rPr sz="2000"/>
              <a:t> </a:t>
            </a:r>
            <a:r>
              <a:rPr sz="2000" err="1"/>
              <a:t>em</a:t>
            </a:r>
            <a:r>
              <a:rPr sz="2000"/>
              <a:t> </a:t>
            </a:r>
            <a:r>
              <a:rPr sz="2000" err="1"/>
              <a:t>até</a:t>
            </a:r>
            <a:r>
              <a:rPr sz="2000"/>
              <a:t> 15 meses da </a:t>
            </a:r>
            <a:r>
              <a:rPr sz="2000" err="1"/>
              <a:t>promulgação</a:t>
            </a:r>
            <a:r>
              <a:rPr lang="pt-BR" sz="2000"/>
              <a:t>,                                                                                               </a:t>
            </a:r>
            <a:r>
              <a:rPr lang="pt-BR" sz="2000" b="1">
                <a:effectLst>
                  <a:outerShdw blurRad="38100" dist="38100" dir="2700000" algn="tl">
                    <a:srgbClr val="000000">
                      <a:alpha val="43137"/>
                    </a:srgbClr>
                  </a:outerShdw>
                </a:effectLst>
              </a:rPr>
              <a:t>ATÉ 10/12/2026</a:t>
            </a:r>
          </a:p>
          <a:p>
            <a:pPr>
              <a:defRPr sz="1600"/>
            </a:pPr>
            <a:br>
              <a:rPr sz="1200"/>
            </a:br>
            <a:r>
              <a:rPr sz="2000"/>
              <a:t>   ✓ </a:t>
            </a:r>
            <a:r>
              <a:rPr sz="2000" err="1"/>
              <a:t>Adequação</a:t>
            </a:r>
            <a:r>
              <a:rPr sz="2000"/>
              <a:t> das </a:t>
            </a:r>
            <a:r>
              <a:rPr sz="2000" err="1"/>
              <a:t>regras</a:t>
            </a:r>
            <a:r>
              <a:rPr sz="2000"/>
              <a:t> </a:t>
            </a:r>
            <a:r>
              <a:rPr lang="pt-BR" sz="2000"/>
              <a:t>de benefícios, rol e alíquotas do RPPS à EC 103/2019</a:t>
            </a:r>
            <a:r>
              <a:rPr sz="2000"/>
              <a:t>;</a:t>
            </a:r>
            <a:br>
              <a:rPr sz="2000"/>
            </a:br>
            <a:r>
              <a:rPr sz="2000"/>
              <a:t> </a:t>
            </a:r>
            <a:r>
              <a:rPr lang="pt-BR" sz="2000"/>
              <a:t>  ✓ I</a:t>
            </a:r>
            <a:r>
              <a:rPr sz="2000" err="1"/>
              <a:t>nstituição</a:t>
            </a:r>
            <a:r>
              <a:rPr sz="2000"/>
              <a:t> de </a:t>
            </a:r>
            <a:r>
              <a:rPr lang="pt-BR" sz="2000"/>
              <a:t>Regime de Previdência Complementar </a:t>
            </a:r>
            <a:r>
              <a:rPr sz="2000"/>
              <a:t>dos </a:t>
            </a:r>
            <a:r>
              <a:rPr sz="2000" err="1"/>
              <a:t>servidores</a:t>
            </a:r>
            <a:r>
              <a:rPr sz="2000"/>
              <a:t>;</a:t>
            </a:r>
            <a:br>
              <a:rPr sz="2000"/>
            </a:br>
            <a:r>
              <a:rPr sz="2000"/>
              <a:t>   </a:t>
            </a:r>
            <a:br>
              <a:rPr sz="2000"/>
            </a:br>
            <a:r>
              <a:rPr sz="2000"/>
              <a:t>• Caso </a:t>
            </a:r>
            <a:r>
              <a:rPr sz="2000" err="1"/>
              <a:t>não</a:t>
            </a:r>
            <a:r>
              <a:rPr sz="2000"/>
              <a:t> </a:t>
            </a:r>
            <a:r>
              <a:rPr sz="2000" err="1"/>
              <a:t>comprove</a:t>
            </a:r>
            <a:r>
              <a:rPr sz="2000"/>
              <a:t>: </a:t>
            </a:r>
            <a:r>
              <a:rPr sz="2000" err="1"/>
              <a:t>suspensão</a:t>
            </a:r>
            <a:r>
              <a:rPr sz="2000"/>
              <a:t> e </a:t>
            </a:r>
            <a:r>
              <a:rPr sz="2000" err="1"/>
              <a:t>proibição</a:t>
            </a:r>
            <a:r>
              <a:rPr sz="2000"/>
              <a:t> de </a:t>
            </a:r>
            <a:r>
              <a:rPr sz="2000" err="1"/>
              <a:t>renegociação</a:t>
            </a:r>
            <a:r>
              <a:rPr sz="2000"/>
              <a:t> da </a:t>
            </a:r>
            <a:r>
              <a:rPr sz="2000" err="1"/>
              <a:t>dívida</a:t>
            </a:r>
            <a:r>
              <a:rPr sz="2000"/>
              <a:t>;</a:t>
            </a:r>
            <a:endParaRPr lang="pt-BR" sz="2000"/>
          </a:p>
          <a:p>
            <a:pPr>
              <a:defRPr sz="1600"/>
            </a:pPr>
            <a:br>
              <a:rPr sz="2000"/>
            </a:br>
            <a:r>
              <a:rPr sz="2000"/>
              <a:t>• Se </a:t>
            </a:r>
            <a:r>
              <a:rPr sz="2000" err="1"/>
              <a:t>inadimplir</a:t>
            </a:r>
            <a:r>
              <a:rPr sz="2000"/>
              <a:t> </a:t>
            </a:r>
            <a:r>
              <a:rPr sz="2000" err="1"/>
              <a:t>por</a:t>
            </a:r>
            <a:r>
              <a:rPr sz="2000"/>
              <a:t> 3 meses </a:t>
            </a:r>
            <a:r>
              <a:rPr sz="2000" err="1"/>
              <a:t>consecutivos</a:t>
            </a:r>
            <a:r>
              <a:rPr sz="2000"/>
              <a:t> </a:t>
            </a:r>
            <a:r>
              <a:rPr sz="2000" err="1"/>
              <a:t>ou</a:t>
            </a:r>
            <a:r>
              <a:rPr sz="2000"/>
              <a:t> 6 </a:t>
            </a:r>
            <a:r>
              <a:rPr sz="2000" err="1"/>
              <a:t>alternados</a:t>
            </a:r>
            <a:r>
              <a:rPr lang="pt-BR" sz="2000"/>
              <a:t> ou descumprimento do Programa de Regularidade Previdenciária</a:t>
            </a:r>
            <a:r>
              <a:rPr sz="2000"/>
              <a:t>: </a:t>
            </a:r>
            <a:r>
              <a:rPr lang="pt-BR" sz="2000" u="sng"/>
              <a:t>S</a:t>
            </a:r>
            <a:r>
              <a:rPr sz="2000" u="sng" err="1"/>
              <a:t>uspensão</a:t>
            </a:r>
            <a:r>
              <a:rPr lang="pt-BR" sz="2000" u="sng"/>
              <a:t> do Parcelamento</a:t>
            </a:r>
            <a:r>
              <a:rPr sz="2000"/>
              <a:t>.</a:t>
            </a:r>
            <a:endParaRPr lang="pt-BR" sz="2000"/>
          </a:p>
          <a:p>
            <a:pPr>
              <a:defRPr sz="1600"/>
            </a:pPr>
            <a:endParaRPr lang="pt-BR" sz="2000" b="1"/>
          </a:p>
          <a:p>
            <a:pPr algn="just">
              <a:defRPr sz="1600"/>
            </a:pPr>
            <a:r>
              <a:rPr lang="pt-BR" sz="2000"/>
              <a:t>• Em caso de </a:t>
            </a:r>
            <a:r>
              <a:rPr lang="pt-BR" sz="2000" b="1" u="sng"/>
              <a:t>suspensão por inadimplência</a:t>
            </a:r>
            <a:r>
              <a:rPr lang="pt-BR" sz="2000"/>
              <a:t>, o Município ficará impedido de receber transferências voluntárias da União, inclusive de emendas parlamentares, enquanto perdurar a inadimplência.</a:t>
            </a:r>
            <a:endParaRPr sz="2000"/>
          </a:p>
        </p:txBody>
      </p:sp>
      <p:pic>
        <p:nvPicPr>
          <p:cNvPr id="2" name="Imagem 1">
            <a:extLst>
              <a:ext uri="{FF2B5EF4-FFF2-40B4-BE49-F238E27FC236}">
                <a16:creationId xmlns:a16="http://schemas.microsoft.com/office/drawing/2014/main" id="{3EA8E1FC-C2C5-BBA4-CF51-4BFE1B9B8E7A}"/>
              </a:ext>
            </a:extLst>
          </p:cNvPr>
          <p:cNvPicPr>
            <a:picLocks noChangeAspect="1"/>
          </p:cNvPicPr>
          <p:nvPr/>
        </p:nvPicPr>
        <p:blipFill>
          <a:blip r:embed="rId3"/>
          <a:stretch>
            <a:fillRect/>
          </a:stretch>
        </p:blipFill>
        <p:spPr>
          <a:xfrm>
            <a:off x="10369296" y="192024"/>
            <a:ext cx="1500805" cy="692141"/>
          </a:xfrm>
          <a:prstGeom prst="rect">
            <a:avLst/>
          </a:prstGeom>
        </p:spPr>
      </p:pic>
    </p:spTree>
    <p:extLst>
      <p:ext uri="{BB962C8B-B14F-4D97-AF65-F5344CB8AC3E}">
        <p14:creationId xmlns:p14="http://schemas.microsoft.com/office/powerpoint/2010/main" val="67044603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D89E6D-BF54-A544-DF54-D35BE911B736}"/>
            </a:ext>
          </a:extLst>
        </p:cNvPr>
        <p:cNvGrpSpPr/>
        <p:nvPr/>
      </p:nvGrpSpPr>
      <p:grpSpPr>
        <a:xfrm>
          <a:off x="0" y="0"/>
          <a:ext cx="0" cy="0"/>
          <a:chOff x="0" y="0"/>
          <a:chExt cx="0" cy="0"/>
        </a:xfrm>
      </p:grpSpPr>
      <p:sp>
        <p:nvSpPr>
          <p:cNvPr id="6" name="Título 1">
            <a:extLst>
              <a:ext uri="{FF2B5EF4-FFF2-40B4-BE49-F238E27FC236}">
                <a16:creationId xmlns:a16="http://schemas.microsoft.com/office/drawing/2014/main" id="{EA418A2A-55A1-1ECB-4131-CF2C06C6F487}"/>
              </a:ext>
            </a:extLst>
          </p:cNvPr>
          <p:cNvSpPr txBox="1">
            <a:spLocks/>
          </p:cNvSpPr>
          <p:nvPr/>
        </p:nvSpPr>
        <p:spPr>
          <a:xfrm>
            <a:off x="138118" y="128558"/>
            <a:ext cx="8943129" cy="67658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endParaRPr lang="pt-BR" sz="2400" b="1" cap="all">
              <a:solidFill>
                <a:schemeClr val="accent1">
                  <a:lumMod val="50000"/>
                </a:schemeClr>
              </a:solidFill>
              <a:latin typeface="+mn-lt"/>
              <a:ea typeface="Calibri" panose="020F0502020204030204" pitchFamily="34" charset="0"/>
              <a:cs typeface="Times New Roman" panose="02020603050405020304" pitchFamily="18" charset="0"/>
            </a:endParaRPr>
          </a:p>
          <a:p>
            <a:r>
              <a:rPr lang="pt-BR" sz="2400" b="1">
                <a:solidFill>
                  <a:schemeClr val="accent1">
                    <a:lumMod val="50000"/>
                  </a:schemeClr>
                </a:solidFill>
                <a:latin typeface="+mn-lt"/>
              </a:rPr>
              <a:t>PROGRAMA DE REGULARIDADE PREVIDENCIÁRIA DO RPPS</a:t>
            </a:r>
            <a:endParaRPr lang="pt-BR" sz="2400">
              <a:latin typeface="+mn-lt"/>
            </a:endParaRPr>
          </a:p>
          <a:p>
            <a:pPr>
              <a:lnSpc>
                <a:spcPct val="115000"/>
              </a:lnSpc>
              <a:spcAft>
                <a:spcPts val="600"/>
              </a:spcAft>
            </a:pPr>
            <a:r>
              <a:rPr lang="pt-BR" sz="2400" b="1" cap="all">
                <a:solidFill>
                  <a:schemeClr val="accent1">
                    <a:lumMod val="50000"/>
                  </a:schemeClr>
                </a:solidFill>
                <a:latin typeface="+mn-lt"/>
                <a:ea typeface="Calibri" panose="020F0502020204030204" pitchFamily="34" charset="0"/>
                <a:cs typeface="Times New Roman" panose="02020603050405020304" pitchFamily="18" charset="0"/>
              </a:rPr>
              <a:t> </a:t>
            </a:r>
            <a:endParaRPr lang="pt-BR" sz="2400">
              <a:solidFill>
                <a:schemeClr val="accent1">
                  <a:lumMod val="50000"/>
                </a:schemeClr>
              </a:solidFill>
              <a:effectLst/>
              <a:latin typeface="+mn-lt"/>
              <a:ea typeface="Calibri" panose="020F0502020204030204" pitchFamily="34" charset="0"/>
              <a:cs typeface="Times New Roman" panose="02020603050405020304" pitchFamily="18" charset="0"/>
            </a:endParaRPr>
          </a:p>
        </p:txBody>
      </p:sp>
      <p:cxnSp>
        <p:nvCxnSpPr>
          <p:cNvPr id="9" name="Conector reto 8">
            <a:extLst>
              <a:ext uri="{FF2B5EF4-FFF2-40B4-BE49-F238E27FC236}">
                <a16:creationId xmlns:a16="http://schemas.microsoft.com/office/drawing/2014/main" id="{A5CE5893-6EF2-63F5-1C77-87A5AAFB31FF}"/>
              </a:ext>
            </a:extLst>
          </p:cNvPr>
          <p:cNvCxnSpPr>
            <a:cxnSpLocks/>
          </p:cNvCxnSpPr>
          <p:nvPr/>
        </p:nvCxnSpPr>
        <p:spPr>
          <a:xfrm>
            <a:off x="0" y="793685"/>
            <a:ext cx="8725397" cy="0"/>
          </a:xfrm>
          <a:prstGeom prst="line">
            <a:avLst/>
          </a:prstGeom>
          <a:ln>
            <a:solidFill>
              <a:srgbClr val="005DB8"/>
            </a:solidFill>
          </a:ln>
        </p:spPr>
        <p:style>
          <a:lnRef idx="3">
            <a:schemeClr val="dk1"/>
          </a:lnRef>
          <a:fillRef idx="0">
            <a:schemeClr val="dk1"/>
          </a:fillRef>
          <a:effectRef idx="2">
            <a:schemeClr val="dk1"/>
          </a:effectRef>
          <a:fontRef idx="minor">
            <a:schemeClr val="tx1"/>
          </a:fontRef>
        </p:style>
      </p:cxnSp>
      <p:sp>
        <p:nvSpPr>
          <p:cNvPr id="4" name="TextBox 2">
            <a:extLst>
              <a:ext uri="{FF2B5EF4-FFF2-40B4-BE49-F238E27FC236}">
                <a16:creationId xmlns:a16="http://schemas.microsoft.com/office/drawing/2014/main" id="{34E17044-8C97-2F76-A6A5-C4CB2BE64256}"/>
              </a:ext>
            </a:extLst>
          </p:cNvPr>
          <p:cNvSpPr txBox="1"/>
          <p:nvPr/>
        </p:nvSpPr>
        <p:spPr>
          <a:xfrm>
            <a:off x="138118" y="776589"/>
            <a:ext cx="11667313" cy="5847755"/>
          </a:xfrm>
          <a:prstGeom prst="rect">
            <a:avLst/>
          </a:prstGeom>
          <a:noFill/>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r>
              <a:rPr lang="pt-BR" sz="2200"/>
              <a:t>Diretrizes do </a:t>
            </a:r>
            <a:r>
              <a:rPr lang="pt-BR" sz="2200" b="1"/>
              <a:t>Programa Pró-Regularidade RPPS</a:t>
            </a:r>
            <a:r>
              <a:rPr lang="pt-BR" sz="2200"/>
              <a:t>:</a:t>
            </a:r>
          </a:p>
          <a:p>
            <a:pPr algn="just"/>
            <a:endParaRPr lang="pt-BR" sz="2200"/>
          </a:p>
          <a:p>
            <a:pPr algn="just"/>
            <a:r>
              <a:rPr lang="pt-BR" sz="2200"/>
              <a:t>I - Orientação pelos </a:t>
            </a:r>
            <a:r>
              <a:rPr lang="pt-BR" sz="2200" b="1"/>
              <a:t>princípios da sustentabilidade econômica, financeira e orçamentária do ente federativo </a:t>
            </a:r>
            <a:r>
              <a:rPr lang="pt-BR" sz="2200"/>
              <a:t>e pela </a:t>
            </a:r>
            <a:r>
              <a:rPr lang="pt-BR" sz="2200" b="1"/>
              <a:t>busca do equilíbrio financeiro e atuarial do RPPS</a:t>
            </a:r>
            <a:r>
              <a:rPr lang="pt-BR" sz="2200"/>
              <a:t>;</a:t>
            </a:r>
          </a:p>
          <a:p>
            <a:pPr algn="just"/>
            <a:endParaRPr lang="pt-BR" sz="2200"/>
          </a:p>
          <a:p>
            <a:pPr algn="just"/>
            <a:r>
              <a:rPr lang="pt-BR" sz="2200"/>
              <a:t>II - fomento à resolução de pendências para </a:t>
            </a:r>
            <a:r>
              <a:rPr lang="pt-BR" sz="2200" b="1"/>
              <a:t>emissão regular do CRP </a:t>
            </a:r>
            <a:r>
              <a:rPr lang="pt-BR" sz="2200"/>
              <a:t>e </a:t>
            </a:r>
            <a:r>
              <a:rPr lang="pt-BR" sz="2200" b="1"/>
              <a:t>manutenção da conformidade</a:t>
            </a:r>
            <a:r>
              <a:rPr lang="pt-BR" sz="2200"/>
              <a:t>;</a:t>
            </a:r>
          </a:p>
          <a:p>
            <a:pPr algn="just"/>
            <a:endParaRPr lang="pt-BR" sz="2200"/>
          </a:p>
          <a:p>
            <a:pPr algn="just"/>
            <a:r>
              <a:rPr lang="pt-BR" sz="2200"/>
              <a:t>III - </a:t>
            </a:r>
            <a:r>
              <a:rPr lang="pt-BR" sz="2200" b="1"/>
              <a:t>adesão obrigatória </a:t>
            </a:r>
            <a:r>
              <a:rPr lang="pt-BR" sz="2200"/>
              <a:t>para os entes federativos que celebrarem termos de </a:t>
            </a:r>
            <a:r>
              <a:rPr lang="pt-BR" sz="2200" b="1"/>
              <a:t>parcelamento de débitos </a:t>
            </a:r>
            <a:r>
              <a:rPr lang="pt-BR" sz="2200"/>
              <a:t>do RPPS com base nas regras previstas nos </a:t>
            </a:r>
            <a:r>
              <a:rPr lang="pt-BR" sz="2200" err="1"/>
              <a:t>arts</a:t>
            </a:r>
            <a:r>
              <a:rPr lang="pt-BR" sz="2200"/>
              <a:t>. 115 e 117 do ADCT, com a redação dada pela </a:t>
            </a:r>
            <a:r>
              <a:rPr lang="pt-BR" sz="2200" b="1"/>
              <a:t>EC nº 136, de 9 de setembro de 2025, </a:t>
            </a:r>
            <a:r>
              <a:rPr lang="pt-BR" sz="2200"/>
              <a:t>e </a:t>
            </a:r>
            <a:r>
              <a:rPr lang="pt-BR" sz="2200" b="1"/>
              <a:t>facultativa para os demais entes interessados</a:t>
            </a:r>
            <a:r>
              <a:rPr lang="pt-BR" sz="2200"/>
              <a:t>;</a:t>
            </a:r>
          </a:p>
          <a:p>
            <a:pPr algn="just"/>
            <a:r>
              <a:rPr lang="pt-BR" sz="2200"/>
              <a:t> </a:t>
            </a:r>
          </a:p>
          <a:p>
            <a:pPr algn="just"/>
            <a:r>
              <a:rPr lang="pt-BR" sz="2200"/>
              <a:t>IV - estruturação por meio de </a:t>
            </a:r>
            <a:r>
              <a:rPr lang="pt-BR" sz="2200" b="1"/>
              <a:t>módulos</a:t>
            </a:r>
            <a:r>
              <a:rPr lang="pt-BR" sz="2200"/>
              <a:t>, para fins de identificação do seu escopo e da aplicação, por </a:t>
            </a:r>
            <a:r>
              <a:rPr lang="pt-BR" sz="2200" b="1"/>
              <a:t>fases</a:t>
            </a:r>
            <a:r>
              <a:rPr lang="pt-BR" sz="2200"/>
              <a:t>, de </a:t>
            </a:r>
            <a:r>
              <a:rPr lang="pt-BR" sz="2200" b="1"/>
              <a:t>prazos </a:t>
            </a:r>
            <a:r>
              <a:rPr lang="pt-BR" sz="2200"/>
              <a:t>e </a:t>
            </a:r>
            <a:r>
              <a:rPr lang="pt-BR" sz="2200" b="1"/>
              <a:t>requisitos </a:t>
            </a:r>
            <a:r>
              <a:rPr lang="pt-BR" sz="2200"/>
              <a:t>diferenciados para o cumprimento das normas gerais; e</a:t>
            </a:r>
          </a:p>
          <a:p>
            <a:pPr algn="just"/>
            <a:endParaRPr lang="pt-BR" sz="2200"/>
          </a:p>
          <a:p>
            <a:pPr algn="just"/>
            <a:r>
              <a:rPr lang="pt-BR" sz="2200"/>
              <a:t>V - </a:t>
            </a:r>
            <a:r>
              <a:rPr lang="pt-BR" sz="2200" b="1"/>
              <a:t>revisão periódica e sistemática das fases e níveis</a:t>
            </a:r>
            <a:r>
              <a:rPr lang="pt-BR" sz="2200"/>
              <a:t>, visando à sua evolução, aperfeiçoamento e ao cumprimento de suas finalidades.</a:t>
            </a:r>
            <a:endParaRPr sz="2200"/>
          </a:p>
        </p:txBody>
      </p:sp>
      <p:sp>
        <p:nvSpPr>
          <p:cNvPr id="5" name="CaixaDeTexto 4">
            <a:extLst>
              <a:ext uri="{FF2B5EF4-FFF2-40B4-BE49-F238E27FC236}">
                <a16:creationId xmlns:a16="http://schemas.microsoft.com/office/drawing/2014/main" id="{B561BA4C-905D-A91B-D506-267EE2184BBC}"/>
              </a:ext>
            </a:extLst>
          </p:cNvPr>
          <p:cNvSpPr txBox="1"/>
          <p:nvPr/>
        </p:nvSpPr>
        <p:spPr>
          <a:xfrm>
            <a:off x="6095999" y="6252934"/>
            <a:ext cx="6404463" cy="369332"/>
          </a:xfrm>
          <a:prstGeom prst="rect">
            <a:avLst/>
          </a:prstGeom>
          <a:noFill/>
        </p:spPr>
        <p:txBody>
          <a:bodyPr wrap="square">
            <a:spAutoFit/>
          </a:bodyPr>
          <a:lstStyle/>
          <a:p>
            <a:pPr algn="ctr">
              <a:defRPr sz="1800" b="1"/>
            </a:pPr>
            <a:r>
              <a:rPr lang="pt-BR">
                <a:solidFill>
                  <a:srgbClr val="00622D"/>
                </a:solidFill>
              </a:rPr>
              <a:t>Parcelamento com responsabilidade previdenciária!</a:t>
            </a:r>
          </a:p>
        </p:txBody>
      </p:sp>
      <p:pic>
        <p:nvPicPr>
          <p:cNvPr id="2" name="Imagem 1">
            <a:extLst>
              <a:ext uri="{FF2B5EF4-FFF2-40B4-BE49-F238E27FC236}">
                <a16:creationId xmlns:a16="http://schemas.microsoft.com/office/drawing/2014/main" id="{3EA8E1FC-C2C5-BBA4-CF51-4BFE1B9B8E7A}"/>
              </a:ext>
            </a:extLst>
          </p:cNvPr>
          <p:cNvPicPr>
            <a:picLocks noChangeAspect="1"/>
          </p:cNvPicPr>
          <p:nvPr/>
        </p:nvPicPr>
        <p:blipFill>
          <a:blip r:embed="rId3"/>
          <a:stretch>
            <a:fillRect/>
          </a:stretch>
        </p:blipFill>
        <p:spPr>
          <a:xfrm>
            <a:off x="10369296" y="192024"/>
            <a:ext cx="1500805" cy="692141"/>
          </a:xfrm>
          <a:prstGeom prst="rect">
            <a:avLst/>
          </a:prstGeom>
        </p:spPr>
      </p:pic>
    </p:spTree>
    <p:extLst>
      <p:ext uri="{BB962C8B-B14F-4D97-AF65-F5344CB8AC3E}">
        <p14:creationId xmlns:p14="http://schemas.microsoft.com/office/powerpoint/2010/main" val="67044603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F2BED1-297F-B87A-724A-7B99A5F95CCD}"/>
            </a:ext>
          </a:extLst>
        </p:cNvPr>
        <p:cNvGrpSpPr/>
        <p:nvPr/>
      </p:nvGrpSpPr>
      <p:grpSpPr>
        <a:xfrm>
          <a:off x="0" y="0"/>
          <a:ext cx="0" cy="0"/>
          <a:chOff x="0" y="0"/>
          <a:chExt cx="0" cy="0"/>
        </a:xfrm>
      </p:grpSpPr>
      <p:sp>
        <p:nvSpPr>
          <p:cNvPr id="7" name="Título 1">
            <a:extLst>
              <a:ext uri="{FF2B5EF4-FFF2-40B4-BE49-F238E27FC236}">
                <a16:creationId xmlns:a16="http://schemas.microsoft.com/office/drawing/2014/main" id="{125DFAEE-80D6-90A7-74A3-51EF9E2C8F0C}"/>
              </a:ext>
            </a:extLst>
          </p:cNvPr>
          <p:cNvSpPr txBox="1">
            <a:spLocks/>
          </p:cNvSpPr>
          <p:nvPr/>
        </p:nvSpPr>
        <p:spPr>
          <a:xfrm>
            <a:off x="378941" y="488693"/>
            <a:ext cx="5449612" cy="1325563"/>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pt-BR">
              <a:latin typeface="Montserrat" panose="00000500000000000000" pitchFamily="2" charset="0"/>
            </a:endParaRPr>
          </a:p>
        </p:txBody>
      </p:sp>
      <p:sp>
        <p:nvSpPr>
          <p:cNvPr id="2" name="Espaço Reservado para Número de Slide 3">
            <a:extLst>
              <a:ext uri="{FF2B5EF4-FFF2-40B4-BE49-F238E27FC236}">
                <a16:creationId xmlns:a16="http://schemas.microsoft.com/office/drawing/2014/main" id="{E38BEF9C-685E-CC07-29E7-7FE83B600ADA}"/>
              </a:ext>
            </a:extLst>
          </p:cNvPr>
          <p:cNvSpPr txBox="1">
            <a:spLocks/>
          </p:cNvSpPr>
          <p:nvPr/>
        </p:nvSpPr>
        <p:spPr>
          <a:xfrm>
            <a:off x="9062775" y="6286011"/>
            <a:ext cx="2743200" cy="365125"/>
          </a:xfrm>
          <a:prstGeom prst="rect">
            <a:avLst/>
          </a:prstGeom>
        </p:spPr>
        <p:txBody>
          <a:bodyPr vert="horz" lIns="91440" tIns="45720" rIns="91440" bIns="45720" rtlCol="0" anchor="ctr"/>
          <a:lstStyle>
            <a:defPPr>
              <a:defRPr lang="pt-BR"/>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4FBE756-DC86-42D7-8124-774A618123FD}" type="slidenum">
              <a:rPr lang="pt-BR" smtClean="0"/>
              <a:pPr/>
              <a:t>25</a:t>
            </a:fld>
            <a:endParaRPr lang="pt-BR"/>
          </a:p>
        </p:txBody>
      </p:sp>
      <p:pic>
        <p:nvPicPr>
          <p:cNvPr id="19" name="Imagem 18">
            <a:extLst>
              <a:ext uri="{FF2B5EF4-FFF2-40B4-BE49-F238E27FC236}">
                <a16:creationId xmlns:a16="http://schemas.microsoft.com/office/drawing/2014/main" id="{6DB2BF16-7A49-EDF8-3798-951B6D2BF8F8}"/>
              </a:ext>
            </a:extLst>
          </p:cNvPr>
          <p:cNvPicPr>
            <a:picLocks noChangeAspect="1"/>
          </p:cNvPicPr>
          <p:nvPr/>
        </p:nvPicPr>
        <p:blipFill>
          <a:blip r:embed="rId2"/>
          <a:stretch>
            <a:fillRect/>
          </a:stretch>
        </p:blipFill>
        <p:spPr>
          <a:xfrm>
            <a:off x="1043305" y="121940"/>
            <a:ext cx="9541568" cy="3038899"/>
          </a:xfrm>
          <a:prstGeom prst="rect">
            <a:avLst/>
          </a:prstGeom>
        </p:spPr>
      </p:pic>
      <p:pic>
        <p:nvPicPr>
          <p:cNvPr id="8" name="Imagem 7">
            <a:extLst>
              <a:ext uri="{FF2B5EF4-FFF2-40B4-BE49-F238E27FC236}">
                <a16:creationId xmlns:a16="http://schemas.microsoft.com/office/drawing/2014/main" id="{17EE4D59-BA94-EC82-B58A-013EC4216480}"/>
              </a:ext>
            </a:extLst>
          </p:cNvPr>
          <p:cNvPicPr>
            <a:picLocks noChangeAspect="1"/>
          </p:cNvPicPr>
          <p:nvPr/>
        </p:nvPicPr>
        <p:blipFill>
          <a:blip r:embed="rId3"/>
          <a:stretch>
            <a:fillRect/>
          </a:stretch>
        </p:blipFill>
        <p:spPr>
          <a:xfrm>
            <a:off x="1043305" y="3697162"/>
            <a:ext cx="9749386" cy="2733136"/>
          </a:xfrm>
          <a:prstGeom prst="rect">
            <a:avLst/>
          </a:prstGeom>
        </p:spPr>
      </p:pic>
      <p:pic>
        <p:nvPicPr>
          <p:cNvPr id="3" name="Imagem 2">
            <a:extLst>
              <a:ext uri="{FF2B5EF4-FFF2-40B4-BE49-F238E27FC236}">
                <a16:creationId xmlns:a16="http://schemas.microsoft.com/office/drawing/2014/main" id="{E1390F44-E7FC-5DEA-021F-43A503A69D4A}"/>
              </a:ext>
            </a:extLst>
          </p:cNvPr>
          <p:cNvPicPr>
            <a:picLocks noChangeAspect="1"/>
          </p:cNvPicPr>
          <p:nvPr/>
        </p:nvPicPr>
        <p:blipFill>
          <a:blip r:embed="rId4"/>
          <a:stretch>
            <a:fillRect/>
          </a:stretch>
        </p:blipFill>
        <p:spPr>
          <a:xfrm>
            <a:off x="10579024" y="223919"/>
            <a:ext cx="1500805" cy="692141"/>
          </a:xfrm>
          <a:prstGeom prst="rect">
            <a:avLst/>
          </a:prstGeom>
        </p:spPr>
      </p:pic>
      <mc:AlternateContent xmlns:mc="http://schemas.openxmlformats.org/markup-compatibility/2006" xmlns:p14="http://schemas.microsoft.com/office/powerpoint/2010/main">
        <mc:Choice Requires="p14">
          <p:contentPart p14:bwMode="auto" r:id="rId5">
            <p14:nvContentPartPr>
              <p14:cNvPr id="4" name="Tinta 3">
                <a:extLst>
                  <a:ext uri="{FF2B5EF4-FFF2-40B4-BE49-F238E27FC236}">
                    <a16:creationId xmlns:a16="http://schemas.microsoft.com/office/drawing/2014/main" id="{AB4C3744-1A8C-02BC-BFC3-68BDB748BDE3}"/>
                  </a:ext>
                </a:extLst>
              </p14:cNvPr>
              <p14:cNvContentPartPr/>
              <p14:nvPr/>
            </p14:nvContentPartPr>
            <p14:xfrm>
              <a:off x="5410566" y="5872739"/>
              <a:ext cx="1706400" cy="360"/>
            </p14:xfrm>
          </p:contentPart>
        </mc:Choice>
        <mc:Fallback xmlns="">
          <p:pic>
            <p:nvPicPr>
              <p:cNvPr id="4" name="Tinta 3">
                <a:extLst>
                  <a:ext uri="{FF2B5EF4-FFF2-40B4-BE49-F238E27FC236}">
                    <a16:creationId xmlns:a16="http://schemas.microsoft.com/office/drawing/2014/main" id="{AB4C3744-1A8C-02BC-BFC3-68BDB748BDE3}"/>
                  </a:ext>
                </a:extLst>
              </p:cNvPr>
              <p:cNvPicPr/>
              <p:nvPr/>
            </p:nvPicPr>
            <p:blipFill>
              <a:blip r:embed="rId6"/>
              <a:stretch>
                <a:fillRect/>
              </a:stretch>
            </p:blipFill>
            <p:spPr>
              <a:xfrm>
                <a:off x="5347566" y="5809739"/>
                <a:ext cx="183204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5" name="Tinta 4">
                <a:extLst>
                  <a:ext uri="{FF2B5EF4-FFF2-40B4-BE49-F238E27FC236}">
                    <a16:creationId xmlns:a16="http://schemas.microsoft.com/office/drawing/2014/main" id="{0AC111BF-17EB-4BA6-929E-EAC5D9F6D2D0}"/>
                  </a:ext>
                </a:extLst>
              </p14:cNvPr>
              <p14:cNvContentPartPr/>
              <p14:nvPr/>
            </p14:nvContentPartPr>
            <p14:xfrm>
              <a:off x="3826926" y="1516379"/>
              <a:ext cx="4068720" cy="29520"/>
            </p14:xfrm>
          </p:contentPart>
        </mc:Choice>
        <mc:Fallback xmlns="">
          <p:pic>
            <p:nvPicPr>
              <p:cNvPr id="5" name="Tinta 4">
                <a:extLst>
                  <a:ext uri="{FF2B5EF4-FFF2-40B4-BE49-F238E27FC236}">
                    <a16:creationId xmlns:a16="http://schemas.microsoft.com/office/drawing/2014/main" id="{0AC111BF-17EB-4BA6-929E-EAC5D9F6D2D0}"/>
                  </a:ext>
                </a:extLst>
              </p:cNvPr>
              <p:cNvPicPr/>
              <p:nvPr/>
            </p:nvPicPr>
            <p:blipFill>
              <a:blip r:embed="rId8"/>
              <a:stretch>
                <a:fillRect/>
              </a:stretch>
            </p:blipFill>
            <p:spPr>
              <a:xfrm>
                <a:off x="3763920" y="1453379"/>
                <a:ext cx="4194371" cy="155160"/>
              </a:xfrm>
              <a:prstGeom prst="rect">
                <a:avLst/>
              </a:prstGeom>
            </p:spPr>
          </p:pic>
        </mc:Fallback>
      </mc:AlternateContent>
    </p:spTree>
    <p:extLst>
      <p:ext uri="{BB962C8B-B14F-4D97-AF65-F5344CB8AC3E}">
        <p14:creationId xmlns:p14="http://schemas.microsoft.com/office/powerpoint/2010/main" val="370938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grpId="0" nodeType="withEffect" nodePh="1">
                                  <p:stCondLst>
                                    <p:cond delay="0"/>
                                  </p:stCondLst>
                                  <p:endCondLst>
                                    <p:cond evt="begin" delay="0">
                                      <p:tn val="11"/>
                                    </p:cond>
                                  </p:end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par>
                                <p:cTn id="17" presetID="10" presetClass="entr" presetSubtype="0"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9A71AA-328C-4EBA-9F37-6F8CD45C6237}"/>
            </a:ext>
          </a:extLst>
        </p:cNvPr>
        <p:cNvGrpSpPr/>
        <p:nvPr/>
      </p:nvGrpSpPr>
      <p:grpSpPr>
        <a:xfrm>
          <a:off x="0" y="0"/>
          <a:ext cx="0" cy="0"/>
          <a:chOff x="0" y="0"/>
          <a:chExt cx="0" cy="0"/>
        </a:xfrm>
      </p:grpSpPr>
      <p:sp>
        <p:nvSpPr>
          <p:cNvPr id="7" name="Título 1">
            <a:extLst>
              <a:ext uri="{FF2B5EF4-FFF2-40B4-BE49-F238E27FC236}">
                <a16:creationId xmlns:a16="http://schemas.microsoft.com/office/drawing/2014/main" id="{1DB47FC7-015F-AB22-6AB0-EA3A396A8030}"/>
              </a:ext>
            </a:extLst>
          </p:cNvPr>
          <p:cNvSpPr txBox="1">
            <a:spLocks/>
          </p:cNvSpPr>
          <p:nvPr/>
        </p:nvSpPr>
        <p:spPr>
          <a:xfrm>
            <a:off x="378941" y="488693"/>
            <a:ext cx="5449612" cy="1325563"/>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pt-BR">
              <a:latin typeface="Montserrat" panose="00000500000000000000" pitchFamily="2" charset="0"/>
            </a:endParaRPr>
          </a:p>
        </p:txBody>
      </p:sp>
      <p:pic>
        <p:nvPicPr>
          <p:cNvPr id="3" name="Imagem 2">
            <a:extLst>
              <a:ext uri="{FF2B5EF4-FFF2-40B4-BE49-F238E27FC236}">
                <a16:creationId xmlns:a16="http://schemas.microsoft.com/office/drawing/2014/main" id="{E6575B15-C7D9-65D9-8617-24A0976DB37C}"/>
              </a:ext>
            </a:extLst>
          </p:cNvPr>
          <p:cNvPicPr>
            <a:picLocks noChangeAspect="1"/>
          </p:cNvPicPr>
          <p:nvPr/>
        </p:nvPicPr>
        <p:blipFill>
          <a:blip r:embed="rId2"/>
          <a:stretch>
            <a:fillRect/>
          </a:stretch>
        </p:blipFill>
        <p:spPr>
          <a:xfrm>
            <a:off x="310552" y="0"/>
            <a:ext cx="10046970" cy="6735026"/>
          </a:xfrm>
          <a:prstGeom prst="rect">
            <a:avLst/>
          </a:prstGeom>
        </p:spPr>
      </p:pic>
      <p:pic>
        <p:nvPicPr>
          <p:cNvPr id="2" name="Imagem 1">
            <a:extLst>
              <a:ext uri="{FF2B5EF4-FFF2-40B4-BE49-F238E27FC236}">
                <a16:creationId xmlns:a16="http://schemas.microsoft.com/office/drawing/2014/main" id="{6BFC921B-1FBE-2ECA-09C2-D88D4FE1EF27}"/>
              </a:ext>
            </a:extLst>
          </p:cNvPr>
          <p:cNvPicPr>
            <a:picLocks noChangeAspect="1"/>
          </p:cNvPicPr>
          <p:nvPr/>
        </p:nvPicPr>
        <p:blipFill>
          <a:blip r:embed="rId3"/>
          <a:stretch>
            <a:fillRect/>
          </a:stretch>
        </p:blipFill>
        <p:spPr>
          <a:xfrm>
            <a:off x="10510040" y="5942324"/>
            <a:ext cx="1500805" cy="692141"/>
          </a:xfrm>
          <a:prstGeom prst="rect">
            <a:avLst/>
          </a:prstGeom>
        </p:spPr>
      </p:pic>
      <mc:AlternateContent xmlns:mc="http://schemas.openxmlformats.org/markup-compatibility/2006" xmlns:p14="http://schemas.microsoft.com/office/powerpoint/2010/main">
        <mc:Choice Requires="p14">
          <p:contentPart p14:bwMode="auto" r:id="rId4">
            <p14:nvContentPartPr>
              <p14:cNvPr id="5" name="Tinta 4">
                <a:extLst>
                  <a:ext uri="{FF2B5EF4-FFF2-40B4-BE49-F238E27FC236}">
                    <a16:creationId xmlns:a16="http://schemas.microsoft.com/office/drawing/2014/main" id="{5FA31332-AC44-DABA-B9D5-C49D32F5D6D3}"/>
                  </a:ext>
                </a:extLst>
              </p14:cNvPr>
              <p14:cNvContentPartPr/>
              <p14:nvPr/>
            </p14:nvContentPartPr>
            <p14:xfrm>
              <a:off x="6965046" y="856859"/>
              <a:ext cx="3216600" cy="1397520"/>
            </p14:xfrm>
          </p:contentPart>
        </mc:Choice>
        <mc:Fallback xmlns="">
          <p:pic>
            <p:nvPicPr>
              <p:cNvPr id="5" name="Tinta 4">
                <a:extLst>
                  <a:ext uri="{FF2B5EF4-FFF2-40B4-BE49-F238E27FC236}">
                    <a16:creationId xmlns:a16="http://schemas.microsoft.com/office/drawing/2014/main" id="{5FA31332-AC44-DABA-B9D5-C49D32F5D6D3}"/>
                  </a:ext>
                </a:extLst>
              </p:cNvPr>
              <p:cNvPicPr/>
              <p:nvPr/>
            </p:nvPicPr>
            <p:blipFill>
              <a:blip r:embed="rId5"/>
              <a:stretch>
                <a:fillRect/>
              </a:stretch>
            </p:blipFill>
            <p:spPr>
              <a:xfrm>
                <a:off x="6929046" y="820859"/>
                <a:ext cx="3288240" cy="1469160"/>
              </a:xfrm>
              <a:prstGeom prst="rect">
                <a:avLst/>
              </a:prstGeom>
            </p:spPr>
          </p:pic>
        </mc:Fallback>
      </mc:AlternateContent>
    </p:spTree>
    <p:extLst>
      <p:ext uri="{BB962C8B-B14F-4D97-AF65-F5344CB8AC3E}">
        <p14:creationId xmlns:p14="http://schemas.microsoft.com/office/powerpoint/2010/main" val="45300227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23414D-8102-4B48-0BC1-0049E205BC42}"/>
            </a:ext>
          </a:extLst>
        </p:cNvPr>
        <p:cNvGrpSpPr/>
        <p:nvPr/>
      </p:nvGrpSpPr>
      <p:grpSpPr>
        <a:xfrm>
          <a:off x="0" y="0"/>
          <a:ext cx="0" cy="0"/>
          <a:chOff x="0" y="0"/>
          <a:chExt cx="0" cy="0"/>
        </a:xfrm>
      </p:grpSpPr>
      <p:sp>
        <p:nvSpPr>
          <p:cNvPr id="7" name="Título 1">
            <a:extLst>
              <a:ext uri="{FF2B5EF4-FFF2-40B4-BE49-F238E27FC236}">
                <a16:creationId xmlns:a16="http://schemas.microsoft.com/office/drawing/2014/main" id="{C3151A1E-AFD9-278D-5CD4-9C6BBA7FF3FF}"/>
              </a:ext>
            </a:extLst>
          </p:cNvPr>
          <p:cNvSpPr txBox="1">
            <a:spLocks/>
          </p:cNvSpPr>
          <p:nvPr/>
        </p:nvSpPr>
        <p:spPr>
          <a:xfrm>
            <a:off x="378941" y="488693"/>
            <a:ext cx="5449612" cy="1325563"/>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pt-BR">
              <a:latin typeface="Montserrat" panose="00000500000000000000" pitchFamily="2" charset="0"/>
            </a:endParaRPr>
          </a:p>
        </p:txBody>
      </p:sp>
      <p:pic>
        <p:nvPicPr>
          <p:cNvPr id="18" name="Imagem 17">
            <a:extLst>
              <a:ext uri="{FF2B5EF4-FFF2-40B4-BE49-F238E27FC236}">
                <a16:creationId xmlns:a16="http://schemas.microsoft.com/office/drawing/2014/main" id="{AC9C6572-AC4F-C66B-339A-70B8BF423BEE}"/>
              </a:ext>
            </a:extLst>
          </p:cNvPr>
          <p:cNvPicPr>
            <a:picLocks noChangeAspect="1"/>
          </p:cNvPicPr>
          <p:nvPr/>
        </p:nvPicPr>
        <p:blipFill>
          <a:blip r:embed="rId2"/>
          <a:stretch>
            <a:fillRect/>
          </a:stretch>
        </p:blipFill>
        <p:spPr>
          <a:xfrm>
            <a:off x="1834963" y="2338300"/>
            <a:ext cx="8522073" cy="4220784"/>
          </a:xfrm>
          <a:prstGeom prst="rect">
            <a:avLst/>
          </a:prstGeom>
        </p:spPr>
      </p:pic>
      <p:sp>
        <p:nvSpPr>
          <p:cNvPr id="19" name="CaixaDeTexto 18">
            <a:extLst>
              <a:ext uri="{FF2B5EF4-FFF2-40B4-BE49-F238E27FC236}">
                <a16:creationId xmlns:a16="http://schemas.microsoft.com/office/drawing/2014/main" id="{1DE37136-1EF7-B78A-245F-35C0157D6313}"/>
              </a:ext>
            </a:extLst>
          </p:cNvPr>
          <p:cNvSpPr txBox="1"/>
          <p:nvPr/>
        </p:nvSpPr>
        <p:spPr>
          <a:xfrm>
            <a:off x="1706251" y="418449"/>
            <a:ext cx="7684385" cy="1384995"/>
          </a:xfrm>
          <a:prstGeom prst="rect">
            <a:avLst/>
          </a:prstGeom>
          <a:noFill/>
        </p:spPr>
        <p:txBody>
          <a:bodyPr wrap="square" rtlCol="0">
            <a:spAutoFit/>
          </a:bodyPr>
          <a:lstStyle/>
          <a:p>
            <a:pPr algn="ctr"/>
            <a:r>
              <a:rPr lang="pt-BR" sz="2800" b="1"/>
              <a:t>ATENÇÃO AOS PRAZOS</a:t>
            </a:r>
          </a:p>
          <a:p>
            <a:pPr algn="ctr"/>
            <a:endParaRPr lang="pt-BR" sz="2800"/>
          </a:p>
          <a:p>
            <a:pPr algn="ctr"/>
            <a:r>
              <a:rPr lang="pt-BR" sz="2800"/>
              <a:t>Portaria MPS nº 2.582, de 26 de dezembro de 2025</a:t>
            </a:r>
          </a:p>
        </p:txBody>
      </p:sp>
      <p:pic>
        <p:nvPicPr>
          <p:cNvPr id="2" name="Imagem 1">
            <a:extLst>
              <a:ext uri="{FF2B5EF4-FFF2-40B4-BE49-F238E27FC236}">
                <a16:creationId xmlns:a16="http://schemas.microsoft.com/office/drawing/2014/main" id="{F17BF40A-EDD1-C9BE-F7C6-C9F3AF2BB5E2}"/>
              </a:ext>
            </a:extLst>
          </p:cNvPr>
          <p:cNvPicPr>
            <a:picLocks noChangeAspect="1"/>
          </p:cNvPicPr>
          <p:nvPr/>
        </p:nvPicPr>
        <p:blipFill>
          <a:blip r:embed="rId3"/>
          <a:stretch>
            <a:fillRect/>
          </a:stretch>
        </p:blipFill>
        <p:spPr>
          <a:xfrm>
            <a:off x="10579024" y="223919"/>
            <a:ext cx="1500805" cy="692141"/>
          </a:xfrm>
          <a:prstGeom prst="rect">
            <a:avLst/>
          </a:prstGeom>
        </p:spPr>
      </p:pic>
    </p:spTree>
    <p:extLst>
      <p:ext uri="{BB962C8B-B14F-4D97-AF65-F5344CB8AC3E}">
        <p14:creationId xmlns:p14="http://schemas.microsoft.com/office/powerpoint/2010/main" val="180182130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A3971A-26FB-A744-9C5F-F518B5634DC4}"/>
            </a:ext>
          </a:extLst>
        </p:cNvPr>
        <p:cNvGrpSpPr/>
        <p:nvPr/>
      </p:nvGrpSpPr>
      <p:grpSpPr>
        <a:xfrm>
          <a:off x="0" y="0"/>
          <a:ext cx="0" cy="0"/>
          <a:chOff x="0" y="0"/>
          <a:chExt cx="0" cy="0"/>
        </a:xfrm>
      </p:grpSpPr>
      <p:sp>
        <p:nvSpPr>
          <p:cNvPr id="7" name="Título 1">
            <a:extLst>
              <a:ext uri="{FF2B5EF4-FFF2-40B4-BE49-F238E27FC236}">
                <a16:creationId xmlns:a16="http://schemas.microsoft.com/office/drawing/2014/main" id="{9F89FB60-93E7-39DD-3A41-DFF99116286B}"/>
              </a:ext>
            </a:extLst>
          </p:cNvPr>
          <p:cNvSpPr txBox="1">
            <a:spLocks/>
          </p:cNvSpPr>
          <p:nvPr/>
        </p:nvSpPr>
        <p:spPr>
          <a:xfrm>
            <a:off x="378941" y="488693"/>
            <a:ext cx="5449612" cy="1325563"/>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pt-BR">
              <a:latin typeface="Montserrat" panose="00000500000000000000" pitchFamily="2" charset="0"/>
            </a:endParaRPr>
          </a:p>
        </p:txBody>
      </p:sp>
      <p:sp>
        <p:nvSpPr>
          <p:cNvPr id="5" name="Text 0">
            <a:extLst>
              <a:ext uri="{FF2B5EF4-FFF2-40B4-BE49-F238E27FC236}">
                <a16:creationId xmlns:a16="http://schemas.microsoft.com/office/drawing/2014/main" id="{D0709ED9-74F4-C07B-E6E2-A3F489F7AAA8}"/>
              </a:ext>
            </a:extLst>
          </p:cNvPr>
          <p:cNvSpPr/>
          <p:nvPr/>
        </p:nvSpPr>
        <p:spPr>
          <a:xfrm>
            <a:off x="1048912" y="864405"/>
            <a:ext cx="8011065" cy="707886"/>
          </a:xfrm>
          <a:prstGeom prst="rect">
            <a:avLst/>
          </a:prstGeom>
          <a:noFill/>
        </p:spPr>
        <p:txBody>
          <a:bodyPr wrap="square">
            <a:spAutoFit/>
          </a:bodyPr>
          <a:lstStyle/>
          <a:p>
            <a:pPr algn="ctr"/>
            <a:r>
              <a:rPr lang="pt-BR" sz="4000" b="1">
                <a:latin typeface="Open Sans" panose="020B0606030504020204" pitchFamily="34" charset="0"/>
                <a:ea typeface="Open Sans" panose="020B0606030504020204" pitchFamily="34" charset="0"/>
                <a:cs typeface="Open Sans" panose="020B0606030504020204" pitchFamily="34" charset="0"/>
              </a:rPr>
              <a:t>Prazos para Enquadramento </a:t>
            </a:r>
          </a:p>
        </p:txBody>
      </p:sp>
      <p:sp>
        <p:nvSpPr>
          <p:cNvPr id="8" name="Shape 2">
            <a:extLst>
              <a:ext uri="{FF2B5EF4-FFF2-40B4-BE49-F238E27FC236}">
                <a16:creationId xmlns:a16="http://schemas.microsoft.com/office/drawing/2014/main" id="{6043D894-5749-5FE8-F525-FB71453271F5}"/>
              </a:ext>
            </a:extLst>
          </p:cNvPr>
          <p:cNvSpPr/>
          <p:nvPr/>
        </p:nvSpPr>
        <p:spPr>
          <a:xfrm>
            <a:off x="631924" y="3846711"/>
            <a:ext cx="10928152" cy="19050"/>
          </a:xfrm>
          <a:prstGeom prst="roundRect">
            <a:avLst>
              <a:gd name="adj" fmla="val 348309"/>
            </a:avLst>
          </a:prstGeom>
          <a:solidFill>
            <a:srgbClr val="BBC2DC"/>
          </a:solidFill>
          <a:ln/>
        </p:spPr>
        <p:txBody>
          <a:bodyPr/>
          <a:lstStyle/>
          <a:p>
            <a:endParaRPr lang="pt-BR" sz="2200"/>
          </a:p>
        </p:txBody>
      </p:sp>
      <p:sp>
        <p:nvSpPr>
          <p:cNvPr id="10" name="Shape 3">
            <a:extLst>
              <a:ext uri="{FF2B5EF4-FFF2-40B4-BE49-F238E27FC236}">
                <a16:creationId xmlns:a16="http://schemas.microsoft.com/office/drawing/2014/main" id="{06CBB87B-4C93-1658-FD37-E80696EDFCB5}"/>
              </a:ext>
            </a:extLst>
          </p:cNvPr>
          <p:cNvSpPr/>
          <p:nvPr/>
        </p:nvSpPr>
        <p:spPr>
          <a:xfrm>
            <a:off x="3305076" y="3372843"/>
            <a:ext cx="19050" cy="473869"/>
          </a:xfrm>
          <a:prstGeom prst="roundRect">
            <a:avLst>
              <a:gd name="adj" fmla="val 348309"/>
            </a:avLst>
          </a:prstGeom>
          <a:solidFill>
            <a:srgbClr val="BBC2DC"/>
          </a:solidFill>
          <a:ln/>
        </p:spPr>
        <p:txBody>
          <a:bodyPr/>
          <a:lstStyle/>
          <a:p>
            <a:endParaRPr lang="pt-BR" sz="2200"/>
          </a:p>
        </p:txBody>
      </p:sp>
      <p:sp>
        <p:nvSpPr>
          <p:cNvPr id="11" name="Shape 4">
            <a:extLst>
              <a:ext uri="{FF2B5EF4-FFF2-40B4-BE49-F238E27FC236}">
                <a16:creationId xmlns:a16="http://schemas.microsoft.com/office/drawing/2014/main" id="{DB64562A-2FFA-C6D7-2812-B731B26748B8}"/>
              </a:ext>
            </a:extLst>
          </p:cNvPr>
          <p:cNvSpPr/>
          <p:nvPr/>
        </p:nvSpPr>
        <p:spPr>
          <a:xfrm>
            <a:off x="3136900" y="3669010"/>
            <a:ext cx="355402" cy="355402"/>
          </a:xfrm>
          <a:prstGeom prst="roundRect">
            <a:avLst>
              <a:gd name="adj" fmla="val 18670"/>
            </a:avLst>
          </a:prstGeom>
          <a:solidFill>
            <a:srgbClr val="D5DCF6"/>
          </a:solidFill>
          <a:ln w="7620">
            <a:solidFill>
              <a:srgbClr val="BBC2DC"/>
            </a:solidFill>
            <a:prstDash val="solid"/>
          </a:ln>
        </p:spPr>
        <p:txBody>
          <a:bodyPr/>
          <a:lstStyle/>
          <a:p>
            <a:endParaRPr lang="pt-BR" sz="2200"/>
          </a:p>
        </p:txBody>
      </p:sp>
      <p:sp>
        <p:nvSpPr>
          <p:cNvPr id="12" name="Text 5">
            <a:extLst>
              <a:ext uri="{FF2B5EF4-FFF2-40B4-BE49-F238E27FC236}">
                <a16:creationId xmlns:a16="http://schemas.microsoft.com/office/drawing/2014/main" id="{F12CDF19-CE87-F061-8CA0-5A8B39436322}"/>
              </a:ext>
            </a:extLst>
          </p:cNvPr>
          <p:cNvSpPr/>
          <p:nvPr/>
        </p:nvSpPr>
        <p:spPr>
          <a:xfrm>
            <a:off x="3189883" y="3690838"/>
            <a:ext cx="249436" cy="311745"/>
          </a:xfrm>
          <a:prstGeom prst="rect">
            <a:avLst/>
          </a:prstGeom>
          <a:noFill/>
          <a:ln/>
        </p:spPr>
        <p:txBody>
          <a:bodyPr wrap="none" lIns="0" tIns="0" rIns="0" bIns="0" rtlCol="0" anchor="t"/>
          <a:lstStyle/>
          <a:p>
            <a:pPr algn="ctr">
              <a:lnSpc>
                <a:spcPts val="1958"/>
              </a:lnSpc>
            </a:pPr>
            <a:r>
              <a:rPr lang="pt-BR" sz="2200">
                <a:solidFill>
                  <a:srgbClr val="3B3535"/>
                </a:solidFill>
                <a:latin typeface="Alexandria Semi Bold" pitchFamily="34" charset="0"/>
                <a:ea typeface="Alexandria Semi Bold" pitchFamily="34" charset="-122"/>
                <a:cs typeface="Alexandria Semi Bold" pitchFamily="34" charset="-120"/>
              </a:rPr>
              <a:t>1</a:t>
            </a:r>
            <a:endParaRPr lang="pt-BR" sz="2200"/>
          </a:p>
        </p:txBody>
      </p:sp>
      <p:sp>
        <p:nvSpPr>
          <p:cNvPr id="13" name="Text 6">
            <a:extLst>
              <a:ext uri="{FF2B5EF4-FFF2-40B4-BE49-F238E27FC236}">
                <a16:creationId xmlns:a16="http://schemas.microsoft.com/office/drawing/2014/main" id="{4D5C009F-C71D-42F9-67EC-3069F79DF4A5}"/>
              </a:ext>
            </a:extLst>
          </p:cNvPr>
          <p:cNvSpPr/>
          <p:nvPr/>
        </p:nvSpPr>
        <p:spPr>
          <a:xfrm>
            <a:off x="2287587" y="2354858"/>
            <a:ext cx="2147093" cy="259755"/>
          </a:xfrm>
          <a:prstGeom prst="rect">
            <a:avLst/>
          </a:prstGeom>
          <a:noFill/>
          <a:ln/>
        </p:spPr>
        <p:txBody>
          <a:bodyPr wrap="none" lIns="0" tIns="0" rIns="0" bIns="0" rtlCol="0" anchor="t"/>
          <a:lstStyle/>
          <a:p>
            <a:pPr algn="ctr">
              <a:lnSpc>
                <a:spcPts val="2042"/>
              </a:lnSpc>
            </a:pPr>
            <a:r>
              <a:rPr lang="pt-BR" sz="2200" b="1">
                <a:solidFill>
                  <a:srgbClr val="3B3535"/>
                </a:solidFill>
                <a:latin typeface="Alexandria Semi Bold" pitchFamily="34" charset="0"/>
                <a:ea typeface="Alexandria Semi Bold" pitchFamily="34" charset="-122"/>
                <a:cs typeface="Alexandria Semi Bold" pitchFamily="34" charset="-120"/>
              </a:rPr>
              <a:t>Prazo de Eliminação</a:t>
            </a:r>
            <a:endParaRPr lang="pt-BR" sz="2200" b="1"/>
          </a:p>
        </p:txBody>
      </p:sp>
      <p:sp>
        <p:nvSpPr>
          <p:cNvPr id="14" name="Text 7">
            <a:extLst>
              <a:ext uri="{FF2B5EF4-FFF2-40B4-BE49-F238E27FC236}">
                <a16:creationId xmlns:a16="http://schemas.microsoft.com/office/drawing/2014/main" id="{BC34A11E-70C4-A0D1-9DCF-E5762756C25F}"/>
              </a:ext>
            </a:extLst>
          </p:cNvPr>
          <p:cNvSpPr/>
          <p:nvPr/>
        </p:nvSpPr>
        <p:spPr>
          <a:xfrm>
            <a:off x="789881" y="2709367"/>
            <a:ext cx="5049441" cy="505420"/>
          </a:xfrm>
          <a:prstGeom prst="rect">
            <a:avLst/>
          </a:prstGeom>
          <a:noFill/>
          <a:ln/>
        </p:spPr>
        <p:txBody>
          <a:bodyPr wrap="square" lIns="0" tIns="0" rIns="0" bIns="0" rtlCol="0" anchor="t"/>
          <a:lstStyle/>
          <a:p>
            <a:pPr algn="ctr">
              <a:lnSpc>
                <a:spcPts val="1958"/>
              </a:lnSpc>
            </a:pPr>
            <a:r>
              <a:rPr lang="pt-BR" sz="2400" u="sng">
                <a:solidFill>
                  <a:srgbClr val="3B3535"/>
                </a:solidFill>
                <a:latin typeface="Sora Light" pitchFamily="34" charset="0"/>
                <a:ea typeface="Sora Light" pitchFamily="34" charset="-122"/>
                <a:cs typeface="Sora Light" pitchFamily="34" charset="-120"/>
              </a:rPr>
              <a:t>Dois anos </a:t>
            </a:r>
            <a:r>
              <a:rPr lang="pt-BR" sz="2200">
                <a:solidFill>
                  <a:srgbClr val="3B3535"/>
                </a:solidFill>
                <a:latin typeface="Sora Light" pitchFamily="34" charset="0"/>
                <a:ea typeface="Sora Light" pitchFamily="34" charset="-122"/>
                <a:cs typeface="Sora Light" pitchFamily="34" charset="-120"/>
              </a:rPr>
              <a:t>da ocorrência do desenquadramento para eliminação dos excessos. (art. 27, parag. 1º)</a:t>
            </a:r>
            <a:endParaRPr lang="pt-BR" sz="2200"/>
          </a:p>
        </p:txBody>
      </p:sp>
      <p:sp>
        <p:nvSpPr>
          <p:cNvPr id="15" name="Shape 8">
            <a:extLst>
              <a:ext uri="{FF2B5EF4-FFF2-40B4-BE49-F238E27FC236}">
                <a16:creationId xmlns:a16="http://schemas.microsoft.com/office/drawing/2014/main" id="{C665927C-2F70-E67E-FA9A-CDF63BC4B14F}"/>
              </a:ext>
            </a:extLst>
          </p:cNvPr>
          <p:cNvSpPr/>
          <p:nvPr/>
        </p:nvSpPr>
        <p:spPr>
          <a:xfrm>
            <a:off x="6086475" y="3846711"/>
            <a:ext cx="19050" cy="473869"/>
          </a:xfrm>
          <a:prstGeom prst="roundRect">
            <a:avLst>
              <a:gd name="adj" fmla="val 348309"/>
            </a:avLst>
          </a:prstGeom>
          <a:solidFill>
            <a:srgbClr val="BBC2DC"/>
          </a:solidFill>
          <a:ln/>
        </p:spPr>
        <p:txBody>
          <a:bodyPr/>
          <a:lstStyle/>
          <a:p>
            <a:endParaRPr lang="pt-BR" sz="2200"/>
          </a:p>
        </p:txBody>
      </p:sp>
      <p:sp>
        <p:nvSpPr>
          <p:cNvPr id="16" name="Shape 9">
            <a:extLst>
              <a:ext uri="{FF2B5EF4-FFF2-40B4-BE49-F238E27FC236}">
                <a16:creationId xmlns:a16="http://schemas.microsoft.com/office/drawing/2014/main" id="{A72845AC-7005-583C-20D2-33BE504CBF9A}"/>
              </a:ext>
            </a:extLst>
          </p:cNvPr>
          <p:cNvSpPr/>
          <p:nvPr/>
        </p:nvSpPr>
        <p:spPr>
          <a:xfrm>
            <a:off x="5918299" y="3669010"/>
            <a:ext cx="355402" cy="355402"/>
          </a:xfrm>
          <a:prstGeom prst="roundRect">
            <a:avLst>
              <a:gd name="adj" fmla="val 18670"/>
            </a:avLst>
          </a:prstGeom>
          <a:solidFill>
            <a:srgbClr val="D5DCF6"/>
          </a:solidFill>
          <a:ln w="7620">
            <a:solidFill>
              <a:srgbClr val="BBC2DC"/>
            </a:solidFill>
            <a:prstDash val="solid"/>
          </a:ln>
        </p:spPr>
        <p:txBody>
          <a:bodyPr/>
          <a:lstStyle/>
          <a:p>
            <a:endParaRPr lang="pt-BR" sz="2200"/>
          </a:p>
        </p:txBody>
      </p:sp>
      <p:sp>
        <p:nvSpPr>
          <p:cNvPr id="17" name="Text 10">
            <a:extLst>
              <a:ext uri="{FF2B5EF4-FFF2-40B4-BE49-F238E27FC236}">
                <a16:creationId xmlns:a16="http://schemas.microsoft.com/office/drawing/2014/main" id="{5438F740-9F68-30EB-6568-D853BBE99341}"/>
              </a:ext>
            </a:extLst>
          </p:cNvPr>
          <p:cNvSpPr/>
          <p:nvPr/>
        </p:nvSpPr>
        <p:spPr>
          <a:xfrm>
            <a:off x="5971282" y="3690838"/>
            <a:ext cx="249436" cy="311745"/>
          </a:xfrm>
          <a:prstGeom prst="rect">
            <a:avLst/>
          </a:prstGeom>
          <a:noFill/>
          <a:ln/>
        </p:spPr>
        <p:txBody>
          <a:bodyPr wrap="none" lIns="0" tIns="0" rIns="0" bIns="0" rtlCol="0" anchor="t"/>
          <a:lstStyle/>
          <a:p>
            <a:pPr algn="ctr">
              <a:lnSpc>
                <a:spcPts val="1958"/>
              </a:lnSpc>
            </a:pPr>
            <a:r>
              <a:rPr lang="pt-BR" sz="2200">
                <a:solidFill>
                  <a:srgbClr val="3B3535"/>
                </a:solidFill>
                <a:latin typeface="Alexandria Semi Bold" pitchFamily="34" charset="0"/>
                <a:ea typeface="Alexandria Semi Bold" pitchFamily="34" charset="-122"/>
                <a:cs typeface="Alexandria Semi Bold" pitchFamily="34" charset="-120"/>
              </a:rPr>
              <a:t>2</a:t>
            </a:r>
            <a:endParaRPr lang="pt-BR" sz="2200"/>
          </a:p>
        </p:txBody>
      </p:sp>
      <p:sp>
        <p:nvSpPr>
          <p:cNvPr id="18" name="Text 11">
            <a:extLst>
              <a:ext uri="{FF2B5EF4-FFF2-40B4-BE49-F238E27FC236}">
                <a16:creationId xmlns:a16="http://schemas.microsoft.com/office/drawing/2014/main" id="{AE2B543E-5A71-DC33-F5E0-170C7B415C11}"/>
              </a:ext>
            </a:extLst>
          </p:cNvPr>
          <p:cNvSpPr/>
          <p:nvPr/>
        </p:nvSpPr>
        <p:spPr>
          <a:xfrm>
            <a:off x="4736704" y="4478635"/>
            <a:ext cx="2718593" cy="259755"/>
          </a:xfrm>
          <a:prstGeom prst="rect">
            <a:avLst/>
          </a:prstGeom>
          <a:noFill/>
          <a:ln/>
        </p:spPr>
        <p:txBody>
          <a:bodyPr wrap="none" lIns="0" tIns="0" rIns="0" bIns="0" rtlCol="0" anchor="t"/>
          <a:lstStyle/>
          <a:p>
            <a:pPr algn="ctr">
              <a:lnSpc>
                <a:spcPts val="2042"/>
              </a:lnSpc>
            </a:pPr>
            <a:r>
              <a:rPr lang="pt-BR" sz="2200" b="1">
                <a:solidFill>
                  <a:srgbClr val="3B3535"/>
                </a:solidFill>
                <a:latin typeface="Alexandria Semi Bold" pitchFamily="34" charset="0"/>
                <a:ea typeface="Alexandria Semi Bold" pitchFamily="34" charset="-122"/>
                <a:cs typeface="Alexandria Semi Bold" pitchFamily="34" charset="-120"/>
              </a:rPr>
              <a:t>Impedimento</a:t>
            </a:r>
            <a:endParaRPr lang="pt-BR" sz="2200" b="1"/>
          </a:p>
        </p:txBody>
      </p:sp>
      <p:sp>
        <p:nvSpPr>
          <p:cNvPr id="19" name="Text 12">
            <a:extLst>
              <a:ext uri="{FF2B5EF4-FFF2-40B4-BE49-F238E27FC236}">
                <a16:creationId xmlns:a16="http://schemas.microsoft.com/office/drawing/2014/main" id="{0917E37B-220F-20E5-D989-C237981B7C8C}"/>
              </a:ext>
            </a:extLst>
          </p:cNvPr>
          <p:cNvSpPr/>
          <p:nvPr/>
        </p:nvSpPr>
        <p:spPr>
          <a:xfrm>
            <a:off x="3571280" y="4833144"/>
            <a:ext cx="5315644" cy="505420"/>
          </a:xfrm>
          <a:prstGeom prst="rect">
            <a:avLst/>
          </a:prstGeom>
          <a:noFill/>
          <a:ln/>
        </p:spPr>
        <p:txBody>
          <a:bodyPr wrap="square" lIns="0" tIns="0" rIns="0" bIns="0" rtlCol="0" anchor="t"/>
          <a:lstStyle/>
          <a:p>
            <a:pPr algn="ctr">
              <a:lnSpc>
                <a:spcPts val="1958"/>
              </a:lnSpc>
            </a:pPr>
            <a:r>
              <a:rPr lang="pt-BR" sz="2200">
                <a:solidFill>
                  <a:srgbClr val="3B3535"/>
                </a:solidFill>
                <a:latin typeface="Sora Light" pitchFamily="34" charset="0"/>
                <a:ea typeface="Sora Light" pitchFamily="34" charset="-122"/>
                <a:cs typeface="Sora Light" pitchFamily="34" charset="-120"/>
              </a:rPr>
              <a:t>Vedação a investimentos que agravem excessos ou novas aplicações em ativos desenquadrados (art. 27, </a:t>
            </a:r>
            <a:r>
              <a:rPr lang="pt-BR" sz="2200" err="1">
                <a:solidFill>
                  <a:srgbClr val="3B3535"/>
                </a:solidFill>
                <a:latin typeface="Sora Light" pitchFamily="34" charset="0"/>
                <a:ea typeface="Sora Light" pitchFamily="34" charset="-122"/>
                <a:cs typeface="Sora Light" pitchFamily="34" charset="-120"/>
              </a:rPr>
              <a:t>parág</a:t>
            </a:r>
            <a:r>
              <a:rPr lang="pt-BR" sz="2200">
                <a:solidFill>
                  <a:srgbClr val="3B3535"/>
                </a:solidFill>
                <a:latin typeface="Sora Light" pitchFamily="34" charset="0"/>
                <a:ea typeface="Sora Light" pitchFamily="34" charset="-122"/>
                <a:cs typeface="Sora Light" pitchFamily="34" charset="-120"/>
              </a:rPr>
              <a:t>. 2º)</a:t>
            </a:r>
            <a:endParaRPr lang="pt-BR" sz="2200"/>
          </a:p>
        </p:txBody>
      </p:sp>
      <p:sp>
        <p:nvSpPr>
          <p:cNvPr id="20" name="Shape 13">
            <a:extLst>
              <a:ext uri="{FF2B5EF4-FFF2-40B4-BE49-F238E27FC236}">
                <a16:creationId xmlns:a16="http://schemas.microsoft.com/office/drawing/2014/main" id="{DAF6A279-3126-3BD7-18B0-10A2B9F67E9D}"/>
              </a:ext>
            </a:extLst>
          </p:cNvPr>
          <p:cNvSpPr/>
          <p:nvPr/>
        </p:nvSpPr>
        <p:spPr>
          <a:xfrm>
            <a:off x="8867874" y="3372843"/>
            <a:ext cx="19050" cy="473869"/>
          </a:xfrm>
          <a:prstGeom prst="roundRect">
            <a:avLst>
              <a:gd name="adj" fmla="val 348309"/>
            </a:avLst>
          </a:prstGeom>
          <a:solidFill>
            <a:srgbClr val="BBC2DC"/>
          </a:solidFill>
          <a:ln/>
        </p:spPr>
        <p:txBody>
          <a:bodyPr/>
          <a:lstStyle/>
          <a:p>
            <a:endParaRPr lang="pt-BR" sz="2200"/>
          </a:p>
        </p:txBody>
      </p:sp>
      <p:sp>
        <p:nvSpPr>
          <p:cNvPr id="21" name="Shape 14">
            <a:extLst>
              <a:ext uri="{FF2B5EF4-FFF2-40B4-BE49-F238E27FC236}">
                <a16:creationId xmlns:a16="http://schemas.microsoft.com/office/drawing/2014/main" id="{021EBEB1-75AF-6A7A-275F-2C4DE41BE33E}"/>
              </a:ext>
            </a:extLst>
          </p:cNvPr>
          <p:cNvSpPr/>
          <p:nvPr/>
        </p:nvSpPr>
        <p:spPr>
          <a:xfrm>
            <a:off x="8699698" y="3669010"/>
            <a:ext cx="355402" cy="355402"/>
          </a:xfrm>
          <a:prstGeom prst="roundRect">
            <a:avLst>
              <a:gd name="adj" fmla="val 18670"/>
            </a:avLst>
          </a:prstGeom>
          <a:solidFill>
            <a:srgbClr val="D5DCF6"/>
          </a:solidFill>
          <a:ln w="7620">
            <a:solidFill>
              <a:srgbClr val="BBC2DC"/>
            </a:solidFill>
            <a:prstDash val="solid"/>
          </a:ln>
        </p:spPr>
        <p:txBody>
          <a:bodyPr/>
          <a:lstStyle/>
          <a:p>
            <a:endParaRPr lang="pt-BR" sz="2200"/>
          </a:p>
        </p:txBody>
      </p:sp>
      <p:sp>
        <p:nvSpPr>
          <p:cNvPr id="22" name="Text 15">
            <a:extLst>
              <a:ext uri="{FF2B5EF4-FFF2-40B4-BE49-F238E27FC236}">
                <a16:creationId xmlns:a16="http://schemas.microsoft.com/office/drawing/2014/main" id="{87AACDA0-C6E0-4551-8E1A-D7AD4DFD501D}"/>
              </a:ext>
            </a:extLst>
          </p:cNvPr>
          <p:cNvSpPr/>
          <p:nvPr/>
        </p:nvSpPr>
        <p:spPr>
          <a:xfrm>
            <a:off x="8752682" y="3690838"/>
            <a:ext cx="249436" cy="311745"/>
          </a:xfrm>
          <a:prstGeom prst="rect">
            <a:avLst/>
          </a:prstGeom>
          <a:noFill/>
          <a:ln/>
        </p:spPr>
        <p:txBody>
          <a:bodyPr wrap="none" lIns="0" tIns="0" rIns="0" bIns="0" rtlCol="0" anchor="t"/>
          <a:lstStyle/>
          <a:p>
            <a:pPr algn="ctr">
              <a:lnSpc>
                <a:spcPts val="1958"/>
              </a:lnSpc>
            </a:pPr>
            <a:r>
              <a:rPr lang="pt-BR" sz="2200">
                <a:solidFill>
                  <a:srgbClr val="3B3535"/>
                </a:solidFill>
                <a:latin typeface="Alexandria Semi Bold" pitchFamily="34" charset="0"/>
                <a:ea typeface="Alexandria Semi Bold" pitchFamily="34" charset="-122"/>
                <a:cs typeface="Alexandria Semi Bold" pitchFamily="34" charset="-120"/>
              </a:rPr>
              <a:t>3</a:t>
            </a:r>
            <a:endParaRPr lang="pt-BR" sz="2200"/>
          </a:p>
        </p:txBody>
      </p:sp>
      <p:sp>
        <p:nvSpPr>
          <p:cNvPr id="23" name="Text 16">
            <a:extLst>
              <a:ext uri="{FF2B5EF4-FFF2-40B4-BE49-F238E27FC236}">
                <a16:creationId xmlns:a16="http://schemas.microsoft.com/office/drawing/2014/main" id="{08EAB665-0797-8739-F740-CC0BC4B6B66A}"/>
              </a:ext>
            </a:extLst>
          </p:cNvPr>
          <p:cNvSpPr/>
          <p:nvPr/>
        </p:nvSpPr>
        <p:spPr>
          <a:xfrm>
            <a:off x="7728545" y="2354858"/>
            <a:ext cx="2297708" cy="259755"/>
          </a:xfrm>
          <a:prstGeom prst="rect">
            <a:avLst/>
          </a:prstGeom>
          <a:noFill/>
          <a:ln/>
        </p:spPr>
        <p:txBody>
          <a:bodyPr wrap="none" lIns="0" tIns="0" rIns="0" bIns="0" rtlCol="0" anchor="t"/>
          <a:lstStyle/>
          <a:p>
            <a:pPr algn="ctr">
              <a:lnSpc>
                <a:spcPts val="2042"/>
              </a:lnSpc>
            </a:pPr>
            <a:r>
              <a:rPr lang="pt-BR" sz="2200" b="1">
                <a:solidFill>
                  <a:srgbClr val="3B3535"/>
                </a:solidFill>
                <a:latin typeface="Alexandria Semi Bold" pitchFamily="34" charset="0"/>
                <a:ea typeface="Alexandria Semi Bold" pitchFamily="34" charset="-122"/>
                <a:cs typeface="Alexandria Semi Bold" pitchFamily="34" charset="-120"/>
              </a:rPr>
              <a:t>Aplicações Anteriores</a:t>
            </a:r>
            <a:endParaRPr lang="pt-BR" sz="2200" b="1"/>
          </a:p>
        </p:txBody>
      </p:sp>
      <p:sp>
        <p:nvSpPr>
          <p:cNvPr id="24" name="Text 17">
            <a:extLst>
              <a:ext uri="{FF2B5EF4-FFF2-40B4-BE49-F238E27FC236}">
                <a16:creationId xmlns:a16="http://schemas.microsoft.com/office/drawing/2014/main" id="{A7A78136-247C-6D89-AD60-5A1DFB8696C1}"/>
              </a:ext>
            </a:extLst>
          </p:cNvPr>
          <p:cNvSpPr/>
          <p:nvPr/>
        </p:nvSpPr>
        <p:spPr>
          <a:xfrm>
            <a:off x="6352680" y="2709367"/>
            <a:ext cx="5049441" cy="505420"/>
          </a:xfrm>
          <a:prstGeom prst="rect">
            <a:avLst/>
          </a:prstGeom>
          <a:noFill/>
          <a:ln/>
        </p:spPr>
        <p:txBody>
          <a:bodyPr wrap="square" lIns="0" tIns="0" rIns="0" bIns="0" rtlCol="0" anchor="t"/>
          <a:lstStyle/>
          <a:p>
            <a:pPr algn="ctr">
              <a:lnSpc>
                <a:spcPts val="1958"/>
              </a:lnSpc>
            </a:pPr>
            <a:r>
              <a:rPr lang="pt-BR" sz="2200">
                <a:solidFill>
                  <a:srgbClr val="3B3535"/>
                </a:solidFill>
                <a:latin typeface="Sora Light" pitchFamily="34" charset="0"/>
                <a:ea typeface="Sora Light" pitchFamily="34" charset="-122"/>
                <a:cs typeface="Sora Light" pitchFamily="34" charset="-120"/>
              </a:rPr>
              <a:t>Manutenção de aplicações realizadas antes da Resolução até o prazo de vencimento (art. 27, </a:t>
            </a:r>
            <a:r>
              <a:rPr lang="pt-BR" sz="2200" err="1">
                <a:solidFill>
                  <a:srgbClr val="3B3535"/>
                </a:solidFill>
                <a:latin typeface="Sora Light" pitchFamily="34" charset="0"/>
                <a:ea typeface="Sora Light" pitchFamily="34" charset="-122"/>
                <a:cs typeface="Sora Light" pitchFamily="34" charset="-120"/>
              </a:rPr>
              <a:t>parág</a:t>
            </a:r>
            <a:r>
              <a:rPr lang="pt-BR" sz="2200">
                <a:solidFill>
                  <a:srgbClr val="3B3535"/>
                </a:solidFill>
                <a:latin typeface="Sora Light" pitchFamily="34" charset="0"/>
                <a:ea typeface="Sora Light" pitchFamily="34" charset="-122"/>
                <a:cs typeface="Sora Light" pitchFamily="34" charset="-120"/>
              </a:rPr>
              <a:t>. 2º)</a:t>
            </a:r>
            <a:endParaRPr lang="pt-BR" sz="2200"/>
          </a:p>
        </p:txBody>
      </p:sp>
      <p:sp>
        <p:nvSpPr>
          <p:cNvPr id="25" name="Text 18">
            <a:extLst>
              <a:ext uri="{FF2B5EF4-FFF2-40B4-BE49-F238E27FC236}">
                <a16:creationId xmlns:a16="http://schemas.microsoft.com/office/drawing/2014/main" id="{5DCB6A1B-02AF-A852-F20E-0291663B87B2}"/>
              </a:ext>
            </a:extLst>
          </p:cNvPr>
          <p:cNvSpPr/>
          <p:nvPr/>
        </p:nvSpPr>
        <p:spPr>
          <a:xfrm>
            <a:off x="641449" y="5793547"/>
            <a:ext cx="10928152" cy="689227"/>
          </a:xfrm>
          <a:prstGeom prst="rect">
            <a:avLst/>
          </a:prstGeom>
          <a:solidFill>
            <a:schemeClr val="accent1">
              <a:lumMod val="20000"/>
              <a:lumOff val="80000"/>
            </a:schemeClr>
          </a:solidFill>
          <a:ln/>
        </p:spPr>
        <p:txBody>
          <a:bodyPr wrap="none" lIns="0" tIns="0" rIns="0" bIns="0" rtlCol="0" anchor="t"/>
          <a:lstStyle/>
          <a:p>
            <a:pPr algn="ctr"/>
            <a:r>
              <a:rPr lang="pt-BR" sz="2000" b="1">
                <a:solidFill>
                  <a:srgbClr val="3B3535"/>
                </a:solidFill>
                <a:latin typeface="Sora Light" pitchFamily="34" charset="0"/>
                <a:ea typeface="Sora Light" pitchFamily="34" charset="-122"/>
                <a:cs typeface="Sora Light" pitchFamily="34" charset="-120"/>
              </a:rPr>
              <a:t>Ficam vedadas novas aplicações de recursos do RPPS em </a:t>
            </a:r>
          </a:p>
          <a:p>
            <a:pPr algn="ctr"/>
            <a:r>
              <a:rPr lang="pt-BR" sz="2000" b="1">
                <a:solidFill>
                  <a:srgbClr val="3B3535"/>
                </a:solidFill>
                <a:latin typeface="Sora Light" pitchFamily="34" charset="0"/>
                <a:ea typeface="Sora Light" pitchFamily="34" charset="-122"/>
                <a:cs typeface="Sora Light" pitchFamily="34" charset="-120"/>
              </a:rPr>
              <a:t>desacordo com as normas da Resolução.</a:t>
            </a:r>
            <a:endParaRPr lang="pt-BR" sz="2000" b="1"/>
          </a:p>
        </p:txBody>
      </p:sp>
      <p:grpSp>
        <p:nvGrpSpPr>
          <p:cNvPr id="26" name="Agrupar 25">
            <a:extLst>
              <a:ext uri="{FF2B5EF4-FFF2-40B4-BE49-F238E27FC236}">
                <a16:creationId xmlns:a16="http://schemas.microsoft.com/office/drawing/2014/main" id="{E48A5CA5-3381-3EA9-7FB0-E59C801D297B}"/>
              </a:ext>
            </a:extLst>
          </p:cNvPr>
          <p:cNvGrpSpPr/>
          <p:nvPr/>
        </p:nvGrpSpPr>
        <p:grpSpPr>
          <a:xfrm rot="10800000">
            <a:off x="3325772" y="6568462"/>
            <a:ext cx="5279070" cy="125824"/>
            <a:chOff x="3483913" y="-2"/>
            <a:chExt cx="5279070" cy="125824"/>
          </a:xfrm>
        </p:grpSpPr>
        <p:sp>
          <p:nvSpPr>
            <p:cNvPr id="27" name="Retângulo: Cantos Arredondados 26">
              <a:extLst>
                <a:ext uri="{FF2B5EF4-FFF2-40B4-BE49-F238E27FC236}">
                  <a16:creationId xmlns:a16="http://schemas.microsoft.com/office/drawing/2014/main" id="{9F0E6DFC-87F8-D6A2-BD7D-80A6A457D7D6}"/>
                </a:ext>
              </a:extLst>
            </p:cNvPr>
            <p:cNvSpPr/>
            <p:nvPr/>
          </p:nvSpPr>
          <p:spPr>
            <a:xfrm>
              <a:off x="6906417" y="-2"/>
              <a:ext cx="1856566" cy="91114"/>
            </a:xfrm>
            <a:prstGeom prst="roundRect">
              <a:avLst>
                <a:gd name="adj" fmla="val 50000"/>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8" name="Retângulo: Cantos Arredondados 27">
              <a:extLst>
                <a:ext uri="{FF2B5EF4-FFF2-40B4-BE49-F238E27FC236}">
                  <a16:creationId xmlns:a16="http://schemas.microsoft.com/office/drawing/2014/main" id="{774FC4F9-5434-C628-99FF-E2FB047EABA8}"/>
                </a:ext>
              </a:extLst>
            </p:cNvPr>
            <p:cNvSpPr/>
            <p:nvPr/>
          </p:nvSpPr>
          <p:spPr>
            <a:xfrm>
              <a:off x="3483913" y="-2"/>
              <a:ext cx="1856566" cy="91114"/>
            </a:xfrm>
            <a:prstGeom prst="roundRect">
              <a:avLst>
                <a:gd name="adj"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9" name="Retângulo: Cantos Arredondados 28">
              <a:extLst>
                <a:ext uri="{FF2B5EF4-FFF2-40B4-BE49-F238E27FC236}">
                  <a16:creationId xmlns:a16="http://schemas.microsoft.com/office/drawing/2014/main" id="{5C9E5AE7-CC28-5465-FD50-5AE1B1449C0C}"/>
                </a:ext>
              </a:extLst>
            </p:cNvPr>
            <p:cNvSpPr/>
            <p:nvPr/>
          </p:nvSpPr>
          <p:spPr>
            <a:xfrm>
              <a:off x="5177743" y="-2"/>
              <a:ext cx="1856566" cy="125824"/>
            </a:xfrm>
            <a:prstGeom prst="roundRect">
              <a:avLst>
                <a:gd name="adj" fmla="val 50000"/>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grpSp>
      <p:pic>
        <p:nvPicPr>
          <p:cNvPr id="2" name="Imagem 1">
            <a:extLst>
              <a:ext uri="{FF2B5EF4-FFF2-40B4-BE49-F238E27FC236}">
                <a16:creationId xmlns:a16="http://schemas.microsoft.com/office/drawing/2014/main" id="{EF37648C-4ECA-BDD3-623A-9A8FBFAE382F}"/>
              </a:ext>
            </a:extLst>
          </p:cNvPr>
          <p:cNvPicPr>
            <a:picLocks noChangeAspect="1"/>
          </p:cNvPicPr>
          <p:nvPr/>
        </p:nvPicPr>
        <p:blipFill>
          <a:blip r:embed="rId2"/>
          <a:stretch>
            <a:fillRect/>
          </a:stretch>
        </p:blipFill>
        <p:spPr>
          <a:xfrm>
            <a:off x="10579024" y="223919"/>
            <a:ext cx="1500805" cy="692141"/>
          </a:xfrm>
          <a:prstGeom prst="rect">
            <a:avLst/>
          </a:prstGeom>
        </p:spPr>
      </p:pic>
    </p:spTree>
    <p:extLst>
      <p:ext uri="{BB962C8B-B14F-4D97-AF65-F5344CB8AC3E}">
        <p14:creationId xmlns:p14="http://schemas.microsoft.com/office/powerpoint/2010/main" val="323253243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0DBA5B-9438-AA85-9DB3-0C9648E5D9B7}"/>
            </a:ext>
          </a:extLst>
        </p:cNvPr>
        <p:cNvGrpSpPr/>
        <p:nvPr/>
      </p:nvGrpSpPr>
      <p:grpSpPr>
        <a:xfrm>
          <a:off x="0" y="0"/>
          <a:ext cx="0" cy="0"/>
          <a:chOff x="0" y="0"/>
          <a:chExt cx="0" cy="0"/>
        </a:xfrm>
      </p:grpSpPr>
      <p:pic>
        <p:nvPicPr>
          <p:cNvPr id="7" name="Imagem 6">
            <a:extLst>
              <a:ext uri="{FF2B5EF4-FFF2-40B4-BE49-F238E27FC236}">
                <a16:creationId xmlns:a16="http://schemas.microsoft.com/office/drawing/2014/main" id="{13A5E368-BF1F-A90D-0DDA-4B2EDC246202}"/>
              </a:ext>
            </a:extLst>
          </p:cNvPr>
          <p:cNvPicPr>
            <a:picLocks noChangeAspect="1"/>
          </p:cNvPicPr>
          <p:nvPr/>
        </p:nvPicPr>
        <p:blipFill>
          <a:blip r:embed="rId2"/>
          <a:srcRect r="5" b="1468"/>
          <a:stretch>
            <a:fillRect/>
          </a:stretch>
        </p:blipFill>
        <p:spPr>
          <a:xfrm>
            <a:off x="2869746" y="3268377"/>
            <a:ext cx="3685031" cy="2505456"/>
          </a:xfrm>
          <a:prstGeom prst="rect">
            <a:avLst/>
          </a:prstGeom>
        </p:spPr>
      </p:pic>
      <p:pic>
        <p:nvPicPr>
          <p:cNvPr id="17" name="Imagem 16">
            <a:extLst>
              <a:ext uri="{FF2B5EF4-FFF2-40B4-BE49-F238E27FC236}">
                <a16:creationId xmlns:a16="http://schemas.microsoft.com/office/drawing/2014/main" id="{5A98878F-0318-1E7D-B599-3996C24B3FC4}"/>
              </a:ext>
            </a:extLst>
          </p:cNvPr>
          <p:cNvPicPr>
            <a:picLocks noChangeAspect="1"/>
          </p:cNvPicPr>
          <p:nvPr/>
        </p:nvPicPr>
        <p:blipFill>
          <a:blip r:embed="rId3"/>
          <a:stretch>
            <a:fillRect/>
          </a:stretch>
        </p:blipFill>
        <p:spPr>
          <a:xfrm>
            <a:off x="4617073" y="3877803"/>
            <a:ext cx="5100074" cy="2835295"/>
          </a:xfrm>
          <a:prstGeom prst="rect">
            <a:avLst/>
          </a:prstGeom>
        </p:spPr>
      </p:pic>
      <p:pic>
        <p:nvPicPr>
          <p:cNvPr id="19" name="Imagem 18">
            <a:extLst>
              <a:ext uri="{FF2B5EF4-FFF2-40B4-BE49-F238E27FC236}">
                <a16:creationId xmlns:a16="http://schemas.microsoft.com/office/drawing/2014/main" id="{F08E72ED-269B-FEBA-C38F-3C74202F80F0}"/>
              </a:ext>
            </a:extLst>
          </p:cNvPr>
          <p:cNvPicPr>
            <a:picLocks noChangeAspect="1"/>
          </p:cNvPicPr>
          <p:nvPr/>
        </p:nvPicPr>
        <p:blipFill>
          <a:blip r:embed="rId4"/>
          <a:stretch>
            <a:fillRect/>
          </a:stretch>
        </p:blipFill>
        <p:spPr>
          <a:xfrm>
            <a:off x="9748620" y="943952"/>
            <a:ext cx="2114845" cy="4648849"/>
          </a:xfrm>
          <a:prstGeom prst="rect">
            <a:avLst/>
          </a:prstGeom>
        </p:spPr>
      </p:pic>
      <p:pic>
        <p:nvPicPr>
          <p:cNvPr id="29" name="Imagem 28">
            <a:extLst>
              <a:ext uri="{FF2B5EF4-FFF2-40B4-BE49-F238E27FC236}">
                <a16:creationId xmlns:a16="http://schemas.microsoft.com/office/drawing/2014/main" id="{DF7C3C8D-3F9F-EACC-3CAC-41E3C6206CAA}"/>
              </a:ext>
            </a:extLst>
          </p:cNvPr>
          <p:cNvPicPr>
            <a:picLocks noChangeAspect="1"/>
          </p:cNvPicPr>
          <p:nvPr/>
        </p:nvPicPr>
        <p:blipFill>
          <a:blip r:embed="rId5"/>
          <a:stretch>
            <a:fillRect/>
          </a:stretch>
        </p:blipFill>
        <p:spPr>
          <a:xfrm>
            <a:off x="2843014" y="144902"/>
            <a:ext cx="5740409" cy="3162470"/>
          </a:xfrm>
          <a:prstGeom prst="rect">
            <a:avLst/>
          </a:prstGeom>
        </p:spPr>
      </p:pic>
      <p:sp>
        <p:nvSpPr>
          <p:cNvPr id="4" name="CaixaDeTexto 3">
            <a:extLst>
              <a:ext uri="{FF2B5EF4-FFF2-40B4-BE49-F238E27FC236}">
                <a16:creationId xmlns:a16="http://schemas.microsoft.com/office/drawing/2014/main" id="{20E777CC-9D25-56D8-436D-6C35C2993E1D}"/>
              </a:ext>
            </a:extLst>
          </p:cNvPr>
          <p:cNvSpPr txBox="1"/>
          <p:nvPr/>
        </p:nvSpPr>
        <p:spPr>
          <a:xfrm>
            <a:off x="328535" y="1635432"/>
            <a:ext cx="2469624" cy="2846070"/>
          </a:xfrm>
          <a:prstGeom prst="rect">
            <a:avLst/>
          </a:prstGeom>
        </p:spPr>
        <p:txBody>
          <a:bodyPr vert="horz" lIns="91440" tIns="45720" rIns="91440" bIns="45720" rtlCol="0" anchor="ctr">
            <a:normAutofit/>
          </a:bodyPr>
          <a:lstStyle/>
          <a:p>
            <a:pPr>
              <a:lnSpc>
                <a:spcPct val="90000"/>
              </a:lnSpc>
              <a:spcBef>
                <a:spcPct val="0"/>
              </a:spcBef>
              <a:spcAft>
                <a:spcPts val="600"/>
              </a:spcAft>
            </a:pPr>
            <a:r>
              <a:rPr lang="en-US" sz="3100" b="1" kern="1200">
                <a:solidFill>
                  <a:schemeClr val="tx1"/>
                </a:solidFill>
                <a:latin typeface="+mj-lt"/>
                <a:ea typeface="+mj-ea"/>
                <a:cs typeface="+mj-cs"/>
              </a:rPr>
              <a:t>O DRPPS </a:t>
            </a:r>
            <a:r>
              <a:rPr lang="en-US" sz="3100" b="1" kern="1200" err="1">
                <a:solidFill>
                  <a:schemeClr val="tx1"/>
                </a:solidFill>
                <a:latin typeface="+mj-lt"/>
                <a:ea typeface="+mj-ea"/>
                <a:cs typeface="+mj-cs"/>
              </a:rPr>
              <a:t>como</a:t>
            </a:r>
            <a:r>
              <a:rPr lang="en-US" sz="3100" b="1" kern="1200">
                <a:solidFill>
                  <a:schemeClr val="tx1"/>
                </a:solidFill>
                <a:latin typeface="+mj-lt"/>
                <a:ea typeface="+mj-ea"/>
                <a:cs typeface="+mj-cs"/>
              </a:rPr>
              <a:t> o </a:t>
            </a:r>
            <a:r>
              <a:rPr lang="en-US" sz="3100" b="1" kern="1200" err="1">
                <a:solidFill>
                  <a:schemeClr val="tx1"/>
                </a:solidFill>
                <a:latin typeface="+mj-lt"/>
                <a:ea typeface="+mj-ea"/>
                <a:cs typeface="+mj-cs"/>
              </a:rPr>
              <a:t>órgão</a:t>
            </a:r>
            <a:r>
              <a:rPr lang="en-US" sz="3100" b="1" kern="1200">
                <a:solidFill>
                  <a:schemeClr val="tx1"/>
                </a:solidFill>
                <a:latin typeface="+mj-lt"/>
                <a:ea typeface="+mj-ea"/>
                <a:cs typeface="+mj-cs"/>
              </a:rPr>
              <a:t> central do </a:t>
            </a:r>
            <a:r>
              <a:rPr lang="en-US" sz="3100" b="1" kern="1200" err="1">
                <a:solidFill>
                  <a:schemeClr val="tx1"/>
                </a:solidFill>
                <a:latin typeface="+mj-lt"/>
                <a:ea typeface="+mj-ea"/>
                <a:cs typeface="+mj-cs"/>
              </a:rPr>
              <a:t>segmento</a:t>
            </a:r>
            <a:r>
              <a:rPr lang="en-US" sz="3100" b="1" kern="1200">
                <a:solidFill>
                  <a:schemeClr val="tx1"/>
                </a:solidFill>
                <a:latin typeface="+mj-lt"/>
                <a:ea typeface="+mj-ea"/>
                <a:cs typeface="+mj-cs"/>
              </a:rPr>
              <a:t> dos RPPS</a:t>
            </a:r>
          </a:p>
        </p:txBody>
      </p:sp>
      <p:pic>
        <p:nvPicPr>
          <p:cNvPr id="2" name="Imagem 1">
            <a:extLst>
              <a:ext uri="{FF2B5EF4-FFF2-40B4-BE49-F238E27FC236}">
                <a16:creationId xmlns:a16="http://schemas.microsoft.com/office/drawing/2014/main" id="{B6F02329-3BC9-45BB-8165-79DB765E8988}"/>
              </a:ext>
            </a:extLst>
          </p:cNvPr>
          <p:cNvPicPr>
            <a:picLocks noChangeAspect="1"/>
          </p:cNvPicPr>
          <p:nvPr/>
        </p:nvPicPr>
        <p:blipFill>
          <a:blip r:embed="rId6"/>
          <a:stretch>
            <a:fillRect/>
          </a:stretch>
        </p:blipFill>
        <p:spPr>
          <a:xfrm>
            <a:off x="10818564" y="192025"/>
            <a:ext cx="1051537" cy="484948"/>
          </a:xfrm>
          <a:prstGeom prst="rect">
            <a:avLst/>
          </a:prstGeom>
        </p:spPr>
      </p:pic>
    </p:spTree>
    <p:extLst>
      <p:ext uri="{BB962C8B-B14F-4D97-AF65-F5344CB8AC3E}">
        <p14:creationId xmlns:p14="http://schemas.microsoft.com/office/powerpoint/2010/main" val="2948627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4B483B-EFE6-367F-8D02-F81638F77EDD}"/>
            </a:ext>
          </a:extLst>
        </p:cNvPr>
        <p:cNvGrpSpPr/>
        <p:nvPr/>
      </p:nvGrpSpPr>
      <p:grpSpPr>
        <a:xfrm>
          <a:off x="0" y="0"/>
          <a:ext cx="0" cy="0"/>
          <a:chOff x="0" y="0"/>
          <a:chExt cx="0" cy="0"/>
        </a:xfrm>
      </p:grpSpPr>
      <p:pic>
        <p:nvPicPr>
          <p:cNvPr id="2" name="Picture 1" descr="image.png">
            <a:extLst>
              <a:ext uri="{FF2B5EF4-FFF2-40B4-BE49-F238E27FC236}">
                <a16:creationId xmlns:a16="http://schemas.microsoft.com/office/drawing/2014/main" id="{54C9BEB9-3B28-BBFA-DF7A-59414C7FAD58}"/>
              </a:ext>
            </a:extLst>
          </p:cNvPr>
          <p:cNvPicPr>
            <a:picLocks noChangeAspect="1"/>
          </p:cNvPicPr>
          <p:nvPr/>
        </p:nvPicPr>
        <p:blipFill>
          <a:blip r:embed="rId3"/>
          <a:stretch>
            <a:fillRect/>
          </a:stretch>
        </p:blipFill>
        <p:spPr>
          <a:xfrm>
            <a:off x="616227" y="224318"/>
            <a:ext cx="11423373" cy="6362013"/>
          </a:xfrm>
          <a:prstGeom prst="rect">
            <a:avLst/>
          </a:prstGeom>
        </p:spPr>
      </p:pic>
      <p:sp>
        <p:nvSpPr>
          <p:cNvPr id="4" name="Oval 3">
            <a:extLst>
              <a:ext uri="{FF2B5EF4-FFF2-40B4-BE49-F238E27FC236}">
                <a16:creationId xmlns:a16="http://schemas.microsoft.com/office/drawing/2014/main" id="{DDFAEE69-00FA-9CC1-FEF9-4CF9DABE13E4}"/>
              </a:ext>
            </a:extLst>
          </p:cNvPr>
          <p:cNvSpPr/>
          <p:nvPr/>
        </p:nvSpPr>
        <p:spPr>
          <a:xfrm>
            <a:off x="10502153" y="3905866"/>
            <a:ext cx="89647" cy="128686"/>
          </a:xfrm>
          <a:prstGeom prst="ellipse">
            <a:avLst/>
          </a:prstGeom>
          <a:solidFill>
            <a:srgbClr val="0070C0"/>
          </a:solidFill>
        </p:spPr>
        <p:style>
          <a:lnRef idx="1">
            <a:schemeClr val="accent1"/>
          </a:lnRef>
          <a:fillRef idx="3">
            <a:schemeClr val="accent1"/>
          </a:fillRef>
          <a:effectRef idx="2">
            <a:schemeClr val="accent1"/>
          </a:effectRef>
          <a:fontRef idx="minor">
            <a:schemeClr val="lt1"/>
          </a:fontRef>
        </p:style>
        <p:txBody>
          <a:bodyPr rtlCol="0" anchor="ctr"/>
          <a:lstStyle/>
          <a:p>
            <a:pPr algn="ctr">
              <a:defRPr sz="1800" b="1">
                <a:solidFill>
                  <a:srgbClr val="FFFFFF"/>
                </a:solidFill>
              </a:defRPr>
            </a:pPr>
            <a:endParaRPr sz="4000"/>
          </a:p>
        </p:txBody>
      </p:sp>
      <p:sp>
        <p:nvSpPr>
          <p:cNvPr id="5" name="Oval 4">
            <a:extLst>
              <a:ext uri="{FF2B5EF4-FFF2-40B4-BE49-F238E27FC236}">
                <a16:creationId xmlns:a16="http://schemas.microsoft.com/office/drawing/2014/main" id="{30656235-0314-5FA2-01DF-F45152B5643B}"/>
              </a:ext>
            </a:extLst>
          </p:cNvPr>
          <p:cNvSpPr/>
          <p:nvPr/>
        </p:nvSpPr>
        <p:spPr>
          <a:xfrm>
            <a:off x="7122459" y="2750628"/>
            <a:ext cx="2079812" cy="2243355"/>
          </a:xfrm>
          <a:prstGeom prst="ellipse">
            <a:avLst/>
          </a:prstGeom>
          <a:solidFill>
            <a:srgbClr val="00B050"/>
          </a:solidFill>
        </p:spPr>
        <p:style>
          <a:lnRef idx="1">
            <a:schemeClr val="accent1"/>
          </a:lnRef>
          <a:fillRef idx="3">
            <a:schemeClr val="accent1"/>
          </a:fillRef>
          <a:effectRef idx="2">
            <a:schemeClr val="accent1"/>
          </a:effectRef>
          <a:fontRef idx="minor">
            <a:schemeClr val="lt1"/>
          </a:fontRef>
        </p:style>
        <p:txBody>
          <a:bodyPr rtlCol="0" anchor="ctr"/>
          <a:lstStyle/>
          <a:p>
            <a:pPr algn="ctr">
              <a:defRPr sz="1800" b="1">
                <a:solidFill>
                  <a:srgbClr val="FFFFFF"/>
                </a:solidFill>
              </a:defRPr>
            </a:pPr>
            <a:r>
              <a:rPr sz="4400"/>
              <a:t>RPPS</a:t>
            </a:r>
          </a:p>
        </p:txBody>
      </p:sp>
      <p:sp>
        <p:nvSpPr>
          <p:cNvPr id="6" name="Oval 5">
            <a:extLst>
              <a:ext uri="{FF2B5EF4-FFF2-40B4-BE49-F238E27FC236}">
                <a16:creationId xmlns:a16="http://schemas.microsoft.com/office/drawing/2014/main" id="{16DADF80-4804-0B26-20DC-41F687EAC8E8}"/>
              </a:ext>
            </a:extLst>
          </p:cNvPr>
          <p:cNvSpPr/>
          <p:nvPr/>
        </p:nvSpPr>
        <p:spPr>
          <a:xfrm>
            <a:off x="1600200" y="1609104"/>
            <a:ext cx="4545106" cy="4593523"/>
          </a:xfrm>
          <a:prstGeom prst="ellipse">
            <a:avLst/>
          </a:prstGeom>
          <a:solidFill>
            <a:srgbClr val="FFC000"/>
          </a:solidFill>
        </p:spPr>
        <p:style>
          <a:lnRef idx="1">
            <a:schemeClr val="accent1"/>
          </a:lnRef>
          <a:fillRef idx="3">
            <a:schemeClr val="accent1"/>
          </a:fillRef>
          <a:effectRef idx="2">
            <a:schemeClr val="accent1"/>
          </a:effectRef>
          <a:fontRef idx="minor">
            <a:schemeClr val="lt1"/>
          </a:fontRef>
        </p:style>
        <p:txBody>
          <a:bodyPr rtlCol="0" anchor="ctr"/>
          <a:lstStyle/>
          <a:p>
            <a:pPr algn="ctr">
              <a:defRPr sz="1800" b="1">
                <a:solidFill>
                  <a:srgbClr val="FFFFFF"/>
                </a:solidFill>
              </a:defRPr>
            </a:pPr>
            <a:r>
              <a:rPr sz="3600" err="1"/>
              <a:t>Complementar</a:t>
            </a:r>
            <a:endParaRPr lang="pt-BR" sz="3600"/>
          </a:p>
          <a:p>
            <a:pPr algn="ctr">
              <a:defRPr sz="1800" b="1">
                <a:solidFill>
                  <a:srgbClr val="FFFFFF"/>
                </a:solidFill>
              </a:defRPr>
            </a:pPr>
            <a:r>
              <a:rPr lang="pt-BR" sz="2800"/>
              <a:t>(fundos de pensão)</a:t>
            </a:r>
            <a:endParaRPr sz="2800"/>
          </a:p>
        </p:txBody>
      </p:sp>
      <p:sp>
        <p:nvSpPr>
          <p:cNvPr id="7" name="TextBox 2">
            <a:extLst>
              <a:ext uri="{FF2B5EF4-FFF2-40B4-BE49-F238E27FC236}">
                <a16:creationId xmlns:a16="http://schemas.microsoft.com/office/drawing/2014/main" id="{324E65ED-6884-5D0D-F551-4FCA9C7D1EB4}"/>
              </a:ext>
            </a:extLst>
          </p:cNvPr>
          <p:cNvSpPr txBox="1"/>
          <p:nvPr/>
        </p:nvSpPr>
        <p:spPr>
          <a:xfrm>
            <a:off x="616227" y="224318"/>
            <a:ext cx="8378686" cy="615553"/>
          </a:xfrm>
          <a:prstGeom prst="rect">
            <a:avLst/>
          </a:prstGeom>
          <a:noFill/>
        </p:spPr>
        <p:txBody>
          <a:bodyPr wrap="square">
            <a:spAutoFit/>
          </a:bodyPr>
          <a:lstStyle/>
          <a:p>
            <a:pPr>
              <a:defRPr sz="3400" b="1"/>
            </a:pPr>
            <a:r>
              <a:rPr lang="pt-BR" sz="3400"/>
              <a:t>Previdência no Brasil </a:t>
            </a:r>
            <a:endParaRPr sz="3400"/>
          </a:p>
        </p:txBody>
      </p:sp>
      <p:sp>
        <p:nvSpPr>
          <p:cNvPr id="3" name="CaixaDeTexto 2">
            <a:extLst>
              <a:ext uri="{FF2B5EF4-FFF2-40B4-BE49-F238E27FC236}">
                <a16:creationId xmlns:a16="http://schemas.microsoft.com/office/drawing/2014/main" id="{7EE95DA9-66B1-48BE-080D-CD3186C306F1}"/>
              </a:ext>
            </a:extLst>
          </p:cNvPr>
          <p:cNvSpPr txBox="1"/>
          <p:nvPr/>
        </p:nvSpPr>
        <p:spPr>
          <a:xfrm>
            <a:off x="9375599" y="6209813"/>
            <a:ext cx="2664001" cy="369332"/>
          </a:xfrm>
          <a:prstGeom prst="rect">
            <a:avLst/>
          </a:prstGeom>
          <a:noFill/>
        </p:spPr>
        <p:txBody>
          <a:bodyPr wrap="square" rtlCol="0">
            <a:spAutoFit/>
          </a:bodyPr>
          <a:lstStyle/>
          <a:p>
            <a:r>
              <a:rPr lang="pt-BR"/>
              <a:t>Recursos acumulados</a:t>
            </a:r>
          </a:p>
        </p:txBody>
      </p:sp>
    </p:spTree>
    <p:extLst>
      <p:ext uri="{BB962C8B-B14F-4D97-AF65-F5344CB8AC3E}">
        <p14:creationId xmlns:p14="http://schemas.microsoft.com/office/powerpoint/2010/main" val="6291914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ppt_x"/>
                                          </p:val>
                                        </p:tav>
                                        <p:tav tm="100000">
                                          <p:val>
                                            <p:strVal val="#ppt_x"/>
                                          </p:val>
                                        </p:tav>
                                      </p:tavLst>
                                    </p:anim>
                                    <p:anim calcmode="lin" valueType="num">
                                      <p:cBhvr additive="base">
                                        <p:cTn id="2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ppt_x"/>
                                          </p:val>
                                        </p:tav>
                                        <p:tav tm="100000">
                                          <p:val>
                                            <p:strVal val="#ppt_x"/>
                                          </p:val>
                                        </p:tav>
                                      </p:tavLst>
                                    </p:anim>
                                    <p:anim calcmode="lin" valueType="num">
                                      <p:cBhvr additive="base">
                                        <p:cTn id="2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500" fill="hold"/>
                                        <p:tgtEl>
                                          <p:spTgt spid="6"/>
                                        </p:tgtEl>
                                        <p:attrNameLst>
                                          <p:attrName>ppt_x</p:attrName>
                                        </p:attrNameLst>
                                      </p:cBhvr>
                                      <p:tavLst>
                                        <p:tav tm="0">
                                          <p:val>
                                            <p:strVal val="#ppt_x"/>
                                          </p:val>
                                        </p:tav>
                                        <p:tav tm="100000">
                                          <p:val>
                                            <p:strVal val="#ppt_x"/>
                                          </p:val>
                                        </p:tav>
                                      </p:tavLst>
                                    </p:anim>
                                    <p:anim calcmode="lin" valueType="num">
                                      <p:cBhvr additive="base">
                                        <p:cTn id="3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p:bldP spid="3" grpId="0"/>
    </p:bldLst>
  </p:timing>
  <p:extLst>
    <p:ext uri="{6950BFC3-D8DA-4A85-94F7-54DA5524770B}">
      <p188:commentRel xmlns:p188="http://schemas.microsoft.com/office/powerpoint/2018/8/main" r:id="rId2"/>
    </p:ext>
  </p:extLs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5C6D06-57D2-D7D4-6357-F6EB07586494}"/>
            </a:ext>
          </a:extLst>
        </p:cNvPr>
        <p:cNvGrpSpPr/>
        <p:nvPr/>
      </p:nvGrpSpPr>
      <p:grpSpPr>
        <a:xfrm>
          <a:off x="0" y="0"/>
          <a:ext cx="0" cy="0"/>
          <a:chOff x="0" y="0"/>
          <a:chExt cx="0" cy="0"/>
        </a:xfrm>
      </p:grpSpPr>
      <p:sp>
        <p:nvSpPr>
          <p:cNvPr id="7" name="Título 1">
            <a:extLst>
              <a:ext uri="{FF2B5EF4-FFF2-40B4-BE49-F238E27FC236}">
                <a16:creationId xmlns:a16="http://schemas.microsoft.com/office/drawing/2014/main" id="{9A71363A-8F71-6F13-2493-F39F03204A56}"/>
              </a:ext>
            </a:extLst>
          </p:cNvPr>
          <p:cNvSpPr txBox="1">
            <a:spLocks/>
          </p:cNvSpPr>
          <p:nvPr/>
        </p:nvSpPr>
        <p:spPr>
          <a:xfrm>
            <a:off x="378941" y="488693"/>
            <a:ext cx="5449612" cy="1325563"/>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pt-BR">
              <a:latin typeface="Montserrat" panose="00000500000000000000" pitchFamily="2" charset="0"/>
            </a:endParaRPr>
          </a:p>
        </p:txBody>
      </p:sp>
      <p:pic>
        <p:nvPicPr>
          <p:cNvPr id="3" name="Imagem 2">
            <a:extLst>
              <a:ext uri="{FF2B5EF4-FFF2-40B4-BE49-F238E27FC236}">
                <a16:creationId xmlns:a16="http://schemas.microsoft.com/office/drawing/2014/main" id="{51FEC8FD-5BB1-D3E7-CA17-B553070D08DB}"/>
              </a:ext>
            </a:extLst>
          </p:cNvPr>
          <p:cNvPicPr>
            <a:picLocks noChangeAspect="1"/>
          </p:cNvPicPr>
          <p:nvPr/>
        </p:nvPicPr>
        <p:blipFill>
          <a:blip r:embed="rId2"/>
          <a:stretch>
            <a:fillRect/>
          </a:stretch>
        </p:blipFill>
        <p:spPr>
          <a:xfrm>
            <a:off x="378941" y="2371979"/>
            <a:ext cx="6638677" cy="2059387"/>
          </a:xfrm>
          <a:prstGeom prst="rect">
            <a:avLst/>
          </a:prstGeom>
        </p:spPr>
      </p:pic>
      <p:pic>
        <p:nvPicPr>
          <p:cNvPr id="14" name="Imagem 13">
            <a:extLst>
              <a:ext uri="{FF2B5EF4-FFF2-40B4-BE49-F238E27FC236}">
                <a16:creationId xmlns:a16="http://schemas.microsoft.com/office/drawing/2014/main" id="{CDA6639E-38D9-B005-791D-E6F7C34BB790}"/>
              </a:ext>
            </a:extLst>
          </p:cNvPr>
          <p:cNvPicPr>
            <a:picLocks noChangeAspect="1"/>
          </p:cNvPicPr>
          <p:nvPr/>
        </p:nvPicPr>
        <p:blipFill>
          <a:blip r:embed="rId3"/>
          <a:stretch>
            <a:fillRect/>
          </a:stretch>
        </p:blipFill>
        <p:spPr>
          <a:xfrm>
            <a:off x="446746" y="4598396"/>
            <a:ext cx="4787219" cy="1770911"/>
          </a:xfrm>
          <a:prstGeom prst="rect">
            <a:avLst/>
          </a:prstGeom>
        </p:spPr>
      </p:pic>
      <p:pic>
        <p:nvPicPr>
          <p:cNvPr id="5" name="Imagem 4">
            <a:extLst>
              <a:ext uri="{FF2B5EF4-FFF2-40B4-BE49-F238E27FC236}">
                <a16:creationId xmlns:a16="http://schemas.microsoft.com/office/drawing/2014/main" id="{2C7744B0-22E6-24DA-1C14-684BE097A0D4}"/>
              </a:ext>
            </a:extLst>
          </p:cNvPr>
          <p:cNvPicPr>
            <a:picLocks noChangeAspect="1"/>
          </p:cNvPicPr>
          <p:nvPr/>
        </p:nvPicPr>
        <p:blipFill>
          <a:blip r:embed="rId4"/>
          <a:stretch>
            <a:fillRect/>
          </a:stretch>
        </p:blipFill>
        <p:spPr>
          <a:xfrm>
            <a:off x="5667540" y="4051929"/>
            <a:ext cx="6354276" cy="2664060"/>
          </a:xfrm>
          <a:prstGeom prst="rect">
            <a:avLst/>
          </a:prstGeom>
        </p:spPr>
      </p:pic>
      <p:pic>
        <p:nvPicPr>
          <p:cNvPr id="6" name="Imagem 5">
            <a:extLst>
              <a:ext uri="{FF2B5EF4-FFF2-40B4-BE49-F238E27FC236}">
                <a16:creationId xmlns:a16="http://schemas.microsoft.com/office/drawing/2014/main" id="{66347782-5A92-C4AB-F32C-31AD4A50FC7A}"/>
              </a:ext>
            </a:extLst>
          </p:cNvPr>
          <p:cNvPicPr>
            <a:picLocks noChangeAspect="1"/>
          </p:cNvPicPr>
          <p:nvPr/>
        </p:nvPicPr>
        <p:blipFill>
          <a:blip r:embed="rId5"/>
          <a:stretch>
            <a:fillRect/>
          </a:stretch>
        </p:blipFill>
        <p:spPr>
          <a:xfrm>
            <a:off x="924339" y="163839"/>
            <a:ext cx="7808995" cy="2262796"/>
          </a:xfrm>
          <a:prstGeom prst="rect">
            <a:avLst/>
          </a:prstGeom>
        </p:spPr>
      </p:pic>
      <p:pic>
        <p:nvPicPr>
          <p:cNvPr id="2" name="Imagem 1">
            <a:extLst>
              <a:ext uri="{FF2B5EF4-FFF2-40B4-BE49-F238E27FC236}">
                <a16:creationId xmlns:a16="http://schemas.microsoft.com/office/drawing/2014/main" id="{43782623-1C57-B2D8-AD96-B516EF10CAA7}"/>
              </a:ext>
            </a:extLst>
          </p:cNvPr>
          <p:cNvPicPr>
            <a:picLocks noChangeAspect="1"/>
          </p:cNvPicPr>
          <p:nvPr/>
        </p:nvPicPr>
        <p:blipFill>
          <a:blip r:embed="rId6"/>
          <a:stretch>
            <a:fillRect/>
          </a:stretch>
        </p:blipFill>
        <p:spPr>
          <a:xfrm>
            <a:off x="10579024" y="223919"/>
            <a:ext cx="1500805" cy="692141"/>
          </a:xfrm>
          <a:prstGeom prst="rect">
            <a:avLst/>
          </a:prstGeom>
        </p:spPr>
      </p:pic>
    </p:spTree>
    <p:extLst>
      <p:ext uri="{BB962C8B-B14F-4D97-AF65-F5344CB8AC3E}">
        <p14:creationId xmlns:p14="http://schemas.microsoft.com/office/powerpoint/2010/main" val="305033413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90AD30-0199-ED48-9CED-91D1C2B5E116}"/>
            </a:ext>
          </a:extLst>
        </p:cNvPr>
        <p:cNvGrpSpPr/>
        <p:nvPr/>
      </p:nvGrpSpPr>
      <p:grpSpPr>
        <a:xfrm>
          <a:off x="0" y="0"/>
          <a:ext cx="0" cy="0"/>
          <a:chOff x="0" y="0"/>
          <a:chExt cx="0" cy="0"/>
        </a:xfrm>
      </p:grpSpPr>
      <p:pic>
        <p:nvPicPr>
          <p:cNvPr id="2" name="Imagem 1" descr="Uma imagem contendo Interface gráfica do usuário&#10;&#10;Descrição gerada automaticamente">
            <a:extLst>
              <a:ext uri="{FF2B5EF4-FFF2-40B4-BE49-F238E27FC236}">
                <a16:creationId xmlns:a16="http://schemas.microsoft.com/office/drawing/2014/main" id="{D9E29826-B33C-BDFF-B77C-3F20EA3E11E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973620" y="116396"/>
            <a:ext cx="2994495" cy="627646"/>
          </a:xfrm>
          <a:prstGeom prst="rect">
            <a:avLst/>
          </a:prstGeom>
        </p:spPr>
      </p:pic>
      <p:pic>
        <p:nvPicPr>
          <p:cNvPr id="4" name="Imagem 3" descr="Forma">
            <a:extLst>
              <a:ext uri="{FF2B5EF4-FFF2-40B4-BE49-F238E27FC236}">
                <a16:creationId xmlns:a16="http://schemas.microsoft.com/office/drawing/2014/main" id="{D8BBCDF6-17FE-2AA5-65E9-578B584033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a:blipFill>
            <a:blip r:embed="rId4"/>
            <a:stretch>
              <a:fillRect/>
            </a:stretch>
          </a:blipFill>
        </p:spPr>
      </p:pic>
      <p:pic>
        <p:nvPicPr>
          <p:cNvPr id="3" name="Imagem 2">
            <a:extLst>
              <a:ext uri="{FF2B5EF4-FFF2-40B4-BE49-F238E27FC236}">
                <a16:creationId xmlns:a16="http://schemas.microsoft.com/office/drawing/2014/main" id="{3D501ED8-ED1C-620C-A4EE-FFBC31C90831}"/>
              </a:ext>
            </a:extLst>
          </p:cNvPr>
          <p:cNvPicPr>
            <a:picLocks noChangeAspect="1"/>
          </p:cNvPicPr>
          <p:nvPr/>
        </p:nvPicPr>
        <p:blipFill>
          <a:blip r:embed="rId5"/>
          <a:stretch>
            <a:fillRect/>
          </a:stretch>
        </p:blipFill>
        <p:spPr>
          <a:xfrm>
            <a:off x="10369296" y="192024"/>
            <a:ext cx="1500805" cy="692141"/>
          </a:xfrm>
          <a:prstGeom prst="rect">
            <a:avLst/>
          </a:prstGeom>
        </p:spPr>
      </p:pic>
      <p:pic>
        <p:nvPicPr>
          <p:cNvPr id="10" name="Imagem 9">
            <a:extLst>
              <a:ext uri="{FF2B5EF4-FFF2-40B4-BE49-F238E27FC236}">
                <a16:creationId xmlns:a16="http://schemas.microsoft.com/office/drawing/2014/main" id="{2041AF64-E67C-882F-941B-AD395E48E130}"/>
              </a:ext>
            </a:extLst>
          </p:cNvPr>
          <p:cNvPicPr>
            <a:picLocks noChangeAspect="1"/>
          </p:cNvPicPr>
          <p:nvPr/>
        </p:nvPicPr>
        <p:blipFill>
          <a:blip r:embed="rId6"/>
          <a:stretch>
            <a:fillRect/>
          </a:stretch>
        </p:blipFill>
        <p:spPr>
          <a:xfrm>
            <a:off x="4206605" y="116396"/>
            <a:ext cx="3346354" cy="6521392"/>
          </a:xfrm>
          <a:prstGeom prst="rect">
            <a:avLst/>
          </a:prstGeom>
        </p:spPr>
      </p:pic>
    </p:spTree>
    <p:extLst>
      <p:ext uri="{BB962C8B-B14F-4D97-AF65-F5344CB8AC3E}">
        <p14:creationId xmlns:p14="http://schemas.microsoft.com/office/powerpoint/2010/main" val="352862001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52260C-B911-188C-481D-BC773812E743}"/>
            </a:ext>
          </a:extLst>
        </p:cNvPr>
        <p:cNvGrpSpPr/>
        <p:nvPr/>
      </p:nvGrpSpPr>
      <p:grpSpPr>
        <a:xfrm>
          <a:off x="0" y="0"/>
          <a:ext cx="0" cy="0"/>
          <a:chOff x="0" y="0"/>
          <a:chExt cx="0" cy="0"/>
        </a:xfrm>
      </p:grpSpPr>
      <p:pic>
        <p:nvPicPr>
          <p:cNvPr id="4" name="Imagem 3" descr="Forma">
            <a:extLst>
              <a:ext uri="{FF2B5EF4-FFF2-40B4-BE49-F238E27FC236}">
                <a16:creationId xmlns:a16="http://schemas.microsoft.com/office/drawing/2014/main" id="{F1E2EC49-E2ED-A123-CDA8-B4CB3D07C86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a:blipFill>
            <a:blip r:embed="rId3"/>
            <a:stretch>
              <a:fillRect/>
            </a:stretch>
          </a:blipFill>
        </p:spPr>
      </p:pic>
      <p:pic>
        <p:nvPicPr>
          <p:cNvPr id="5" name="Imagem 4">
            <a:extLst>
              <a:ext uri="{FF2B5EF4-FFF2-40B4-BE49-F238E27FC236}">
                <a16:creationId xmlns:a16="http://schemas.microsoft.com/office/drawing/2014/main" id="{16AF9A89-D224-6EA4-70E4-14D148141AE8}"/>
              </a:ext>
            </a:extLst>
          </p:cNvPr>
          <p:cNvPicPr>
            <a:picLocks noChangeAspect="1"/>
          </p:cNvPicPr>
          <p:nvPr/>
        </p:nvPicPr>
        <p:blipFill>
          <a:blip r:embed="rId4"/>
          <a:stretch>
            <a:fillRect/>
          </a:stretch>
        </p:blipFill>
        <p:spPr>
          <a:xfrm>
            <a:off x="177780" y="1116023"/>
            <a:ext cx="10909199" cy="5417384"/>
          </a:xfrm>
          <a:prstGeom prst="rect">
            <a:avLst/>
          </a:prstGeom>
        </p:spPr>
      </p:pic>
      <p:sp>
        <p:nvSpPr>
          <p:cNvPr id="6" name="CaixaDeTexto 5">
            <a:extLst>
              <a:ext uri="{FF2B5EF4-FFF2-40B4-BE49-F238E27FC236}">
                <a16:creationId xmlns:a16="http://schemas.microsoft.com/office/drawing/2014/main" id="{CE3B0C7E-FAA3-3550-92DC-908EABDD2DB5}"/>
              </a:ext>
            </a:extLst>
          </p:cNvPr>
          <p:cNvSpPr txBox="1"/>
          <p:nvPr/>
        </p:nvSpPr>
        <p:spPr>
          <a:xfrm>
            <a:off x="177780" y="225052"/>
            <a:ext cx="7735297" cy="523220"/>
          </a:xfrm>
          <a:prstGeom prst="rect">
            <a:avLst/>
          </a:prstGeom>
          <a:noFill/>
        </p:spPr>
        <p:txBody>
          <a:bodyPr wrap="square">
            <a:spAutoFit/>
          </a:bodyPr>
          <a:lstStyle/>
          <a:p>
            <a:r>
              <a:rPr lang="pt-BR" sz="2800" b="1">
                <a:solidFill>
                  <a:schemeClr val="bg1"/>
                </a:solidFill>
              </a:rPr>
              <a:t>Salas Técnicas – Agendamento</a:t>
            </a:r>
          </a:p>
        </p:txBody>
      </p:sp>
      <p:cxnSp>
        <p:nvCxnSpPr>
          <p:cNvPr id="8" name="Conector reto 7">
            <a:extLst>
              <a:ext uri="{FF2B5EF4-FFF2-40B4-BE49-F238E27FC236}">
                <a16:creationId xmlns:a16="http://schemas.microsoft.com/office/drawing/2014/main" id="{D6A6C1CC-9950-CB49-1885-D0ACDAB8094C}"/>
              </a:ext>
            </a:extLst>
          </p:cNvPr>
          <p:cNvCxnSpPr>
            <a:cxnSpLocks/>
          </p:cNvCxnSpPr>
          <p:nvPr/>
        </p:nvCxnSpPr>
        <p:spPr>
          <a:xfrm>
            <a:off x="0" y="791430"/>
            <a:ext cx="7913077"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pic>
        <p:nvPicPr>
          <p:cNvPr id="3" name="Imagem 2">
            <a:extLst>
              <a:ext uri="{FF2B5EF4-FFF2-40B4-BE49-F238E27FC236}">
                <a16:creationId xmlns:a16="http://schemas.microsoft.com/office/drawing/2014/main" id="{3CCDA9C7-C444-3ED6-E954-F98B2B709829}"/>
              </a:ext>
            </a:extLst>
          </p:cNvPr>
          <p:cNvPicPr>
            <a:picLocks noChangeAspect="1"/>
          </p:cNvPicPr>
          <p:nvPr/>
        </p:nvPicPr>
        <p:blipFill>
          <a:blip r:embed="rId5"/>
          <a:stretch>
            <a:fillRect/>
          </a:stretch>
        </p:blipFill>
        <p:spPr>
          <a:xfrm>
            <a:off x="177780" y="1582861"/>
            <a:ext cx="10909199" cy="4990612"/>
          </a:xfrm>
          <a:prstGeom prst="rect">
            <a:avLst/>
          </a:prstGeom>
        </p:spPr>
      </p:pic>
      <p:pic>
        <p:nvPicPr>
          <p:cNvPr id="2" name="Imagem 1">
            <a:extLst>
              <a:ext uri="{FF2B5EF4-FFF2-40B4-BE49-F238E27FC236}">
                <a16:creationId xmlns:a16="http://schemas.microsoft.com/office/drawing/2014/main" id="{9A4512D5-9282-ECDE-1BB2-54583114C62A}"/>
              </a:ext>
            </a:extLst>
          </p:cNvPr>
          <p:cNvPicPr>
            <a:picLocks noChangeAspect="1"/>
          </p:cNvPicPr>
          <p:nvPr/>
        </p:nvPicPr>
        <p:blipFill>
          <a:blip r:embed="rId6"/>
          <a:stretch>
            <a:fillRect/>
          </a:stretch>
        </p:blipFill>
        <p:spPr>
          <a:xfrm>
            <a:off x="10369296" y="192024"/>
            <a:ext cx="1500805" cy="692141"/>
          </a:xfrm>
          <a:prstGeom prst="rect">
            <a:avLst/>
          </a:prstGeom>
        </p:spPr>
      </p:pic>
    </p:spTree>
    <p:extLst>
      <p:ext uri="{BB962C8B-B14F-4D97-AF65-F5344CB8AC3E}">
        <p14:creationId xmlns:p14="http://schemas.microsoft.com/office/powerpoint/2010/main" val="112113095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7246D9-1AE9-2CF7-0F98-BCC8981FFD1A}"/>
            </a:ext>
          </a:extLst>
        </p:cNvPr>
        <p:cNvGrpSpPr/>
        <p:nvPr/>
      </p:nvGrpSpPr>
      <p:grpSpPr>
        <a:xfrm>
          <a:off x="0" y="0"/>
          <a:ext cx="0" cy="0"/>
          <a:chOff x="0" y="0"/>
          <a:chExt cx="0" cy="0"/>
        </a:xfrm>
      </p:grpSpPr>
      <p:pic>
        <p:nvPicPr>
          <p:cNvPr id="4" name="Imagem 3" descr="Forma">
            <a:extLst>
              <a:ext uri="{FF2B5EF4-FFF2-40B4-BE49-F238E27FC236}">
                <a16:creationId xmlns:a16="http://schemas.microsoft.com/office/drawing/2014/main" id="{834A9D2F-02A1-A63F-A0D9-618982091DB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a:blipFill>
            <a:blip r:embed="rId3"/>
            <a:stretch>
              <a:fillRect/>
            </a:stretch>
          </a:blipFill>
        </p:spPr>
      </p:pic>
      <p:pic>
        <p:nvPicPr>
          <p:cNvPr id="24" name="Imagem 23">
            <a:extLst>
              <a:ext uri="{FF2B5EF4-FFF2-40B4-BE49-F238E27FC236}">
                <a16:creationId xmlns:a16="http://schemas.microsoft.com/office/drawing/2014/main" id="{59A05877-CF8E-DFB8-5965-92D111C3C98A}"/>
              </a:ext>
            </a:extLst>
          </p:cNvPr>
          <p:cNvPicPr>
            <a:picLocks noChangeAspect="1"/>
          </p:cNvPicPr>
          <p:nvPr/>
        </p:nvPicPr>
        <p:blipFill>
          <a:blip r:embed="rId4"/>
          <a:stretch>
            <a:fillRect/>
          </a:stretch>
        </p:blipFill>
        <p:spPr>
          <a:xfrm rot="898697">
            <a:off x="5846768" y="1059637"/>
            <a:ext cx="2613887" cy="3055885"/>
          </a:xfrm>
          <a:prstGeom prst="rect">
            <a:avLst/>
          </a:prstGeom>
        </p:spPr>
      </p:pic>
      <p:sp>
        <p:nvSpPr>
          <p:cNvPr id="14" name="CaixaDeTexto 13">
            <a:extLst>
              <a:ext uri="{FF2B5EF4-FFF2-40B4-BE49-F238E27FC236}">
                <a16:creationId xmlns:a16="http://schemas.microsoft.com/office/drawing/2014/main" id="{438808BB-A2DF-EA28-E765-A0FEC47A27D2}"/>
              </a:ext>
            </a:extLst>
          </p:cNvPr>
          <p:cNvSpPr txBox="1"/>
          <p:nvPr/>
        </p:nvSpPr>
        <p:spPr>
          <a:xfrm>
            <a:off x="223530" y="6126778"/>
            <a:ext cx="11083378" cy="400110"/>
          </a:xfrm>
          <a:prstGeom prst="rect">
            <a:avLst/>
          </a:prstGeom>
          <a:noFill/>
        </p:spPr>
        <p:txBody>
          <a:bodyPr wrap="square">
            <a:spAutoFit/>
          </a:bodyPr>
          <a:lstStyle/>
          <a:p>
            <a:r>
              <a:rPr lang="pt-BR" sz="2000">
                <a:solidFill>
                  <a:schemeClr val="bg1"/>
                </a:solidFill>
              </a:rPr>
              <a:t>https://www.gov.br/previdencia/pt-br/assuntos/rpps/capacitacao/capacitacao_treinamento/</a:t>
            </a:r>
          </a:p>
        </p:txBody>
      </p:sp>
      <p:pic>
        <p:nvPicPr>
          <p:cNvPr id="16" name="Imagem 15">
            <a:extLst>
              <a:ext uri="{FF2B5EF4-FFF2-40B4-BE49-F238E27FC236}">
                <a16:creationId xmlns:a16="http://schemas.microsoft.com/office/drawing/2014/main" id="{E7C052F5-4610-5DD4-62FD-766864684194}"/>
              </a:ext>
            </a:extLst>
          </p:cNvPr>
          <p:cNvPicPr>
            <a:picLocks noChangeAspect="1"/>
          </p:cNvPicPr>
          <p:nvPr/>
        </p:nvPicPr>
        <p:blipFill>
          <a:blip r:embed="rId5"/>
          <a:stretch>
            <a:fillRect/>
          </a:stretch>
        </p:blipFill>
        <p:spPr>
          <a:xfrm>
            <a:off x="3057111" y="1582861"/>
            <a:ext cx="2837147" cy="3295015"/>
          </a:xfrm>
          <a:prstGeom prst="rect">
            <a:avLst/>
          </a:prstGeom>
        </p:spPr>
      </p:pic>
      <p:pic>
        <p:nvPicPr>
          <p:cNvPr id="18" name="Imagem 17">
            <a:extLst>
              <a:ext uri="{FF2B5EF4-FFF2-40B4-BE49-F238E27FC236}">
                <a16:creationId xmlns:a16="http://schemas.microsoft.com/office/drawing/2014/main" id="{ADF281F8-D30A-537E-EE83-624BC0388D5E}"/>
              </a:ext>
            </a:extLst>
          </p:cNvPr>
          <p:cNvPicPr>
            <a:picLocks noChangeAspect="1"/>
          </p:cNvPicPr>
          <p:nvPr/>
        </p:nvPicPr>
        <p:blipFill>
          <a:blip r:embed="rId6"/>
          <a:stretch>
            <a:fillRect/>
          </a:stretch>
        </p:blipFill>
        <p:spPr>
          <a:xfrm>
            <a:off x="399376" y="1300094"/>
            <a:ext cx="2286198" cy="2072820"/>
          </a:xfrm>
          <a:prstGeom prst="rect">
            <a:avLst/>
          </a:prstGeom>
        </p:spPr>
      </p:pic>
      <p:pic>
        <p:nvPicPr>
          <p:cNvPr id="20" name="Imagem 19">
            <a:extLst>
              <a:ext uri="{FF2B5EF4-FFF2-40B4-BE49-F238E27FC236}">
                <a16:creationId xmlns:a16="http://schemas.microsoft.com/office/drawing/2014/main" id="{EB38C6C4-A5D0-F870-CB05-1BAD9E67782B}"/>
              </a:ext>
            </a:extLst>
          </p:cNvPr>
          <p:cNvPicPr>
            <a:picLocks noChangeAspect="1"/>
          </p:cNvPicPr>
          <p:nvPr/>
        </p:nvPicPr>
        <p:blipFill>
          <a:blip r:embed="rId7"/>
          <a:stretch>
            <a:fillRect/>
          </a:stretch>
        </p:blipFill>
        <p:spPr>
          <a:xfrm rot="21383654">
            <a:off x="349062" y="3609359"/>
            <a:ext cx="2481010" cy="2339543"/>
          </a:xfrm>
          <a:prstGeom prst="rect">
            <a:avLst/>
          </a:prstGeom>
        </p:spPr>
      </p:pic>
      <p:pic>
        <p:nvPicPr>
          <p:cNvPr id="22" name="Imagem 21">
            <a:extLst>
              <a:ext uri="{FF2B5EF4-FFF2-40B4-BE49-F238E27FC236}">
                <a16:creationId xmlns:a16="http://schemas.microsoft.com/office/drawing/2014/main" id="{75EDC0D9-7179-6366-D9F6-3C83AF8A9312}"/>
              </a:ext>
            </a:extLst>
          </p:cNvPr>
          <p:cNvPicPr>
            <a:picLocks noChangeAspect="1"/>
          </p:cNvPicPr>
          <p:nvPr/>
        </p:nvPicPr>
        <p:blipFill>
          <a:blip r:embed="rId8"/>
          <a:stretch>
            <a:fillRect/>
          </a:stretch>
        </p:blipFill>
        <p:spPr>
          <a:xfrm rot="21137572">
            <a:off x="8928326" y="1615186"/>
            <a:ext cx="2768113" cy="3706864"/>
          </a:xfrm>
          <a:prstGeom prst="rect">
            <a:avLst/>
          </a:prstGeom>
        </p:spPr>
      </p:pic>
      <p:pic>
        <p:nvPicPr>
          <p:cNvPr id="26" name="Imagem 25">
            <a:extLst>
              <a:ext uri="{FF2B5EF4-FFF2-40B4-BE49-F238E27FC236}">
                <a16:creationId xmlns:a16="http://schemas.microsoft.com/office/drawing/2014/main" id="{0391ACCF-BF51-A4E6-A329-F8B9116BCEAC}"/>
              </a:ext>
            </a:extLst>
          </p:cNvPr>
          <p:cNvPicPr>
            <a:picLocks noChangeAspect="1"/>
          </p:cNvPicPr>
          <p:nvPr/>
        </p:nvPicPr>
        <p:blipFill>
          <a:blip r:embed="rId9"/>
          <a:stretch>
            <a:fillRect/>
          </a:stretch>
        </p:blipFill>
        <p:spPr>
          <a:xfrm rot="1144718">
            <a:off x="6310235" y="2864197"/>
            <a:ext cx="2598645" cy="3033023"/>
          </a:xfrm>
          <a:prstGeom prst="rect">
            <a:avLst/>
          </a:prstGeom>
        </p:spPr>
      </p:pic>
      <p:pic>
        <p:nvPicPr>
          <p:cNvPr id="7" name="Imagem 6">
            <a:extLst>
              <a:ext uri="{FF2B5EF4-FFF2-40B4-BE49-F238E27FC236}">
                <a16:creationId xmlns:a16="http://schemas.microsoft.com/office/drawing/2014/main" id="{71E298F1-6F97-08A4-5F3B-232AC6F2F583}"/>
              </a:ext>
            </a:extLst>
          </p:cNvPr>
          <p:cNvPicPr>
            <a:picLocks noChangeAspect="1"/>
          </p:cNvPicPr>
          <p:nvPr/>
        </p:nvPicPr>
        <p:blipFill>
          <a:blip r:embed="rId10"/>
          <a:stretch>
            <a:fillRect/>
          </a:stretch>
        </p:blipFill>
        <p:spPr>
          <a:xfrm rot="1530647">
            <a:off x="8720980" y="1432671"/>
            <a:ext cx="2846841" cy="3094392"/>
          </a:xfrm>
          <a:prstGeom prst="rect">
            <a:avLst/>
          </a:prstGeom>
        </p:spPr>
      </p:pic>
      <p:sp>
        <p:nvSpPr>
          <p:cNvPr id="15" name="CaixaDeTexto 14">
            <a:extLst>
              <a:ext uri="{FF2B5EF4-FFF2-40B4-BE49-F238E27FC236}">
                <a16:creationId xmlns:a16="http://schemas.microsoft.com/office/drawing/2014/main" id="{9FF3A46C-3771-5C9F-1E77-614BA308A434}"/>
              </a:ext>
            </a:extLst>
          </p:cNvPr>
          <p:cNvSpPr txBox="1"/>
          <p:nvPr/>
        </p:nvSpPr>
        <p:spPr>
          <a:xfrm>
            <a:off x="177780" y="225052"/>
            <a:ext cx="7735297" cy="461665"/>
          </a:xfrm>
          <a:prstGeom prst="rect">
            <a:avLst/>
          </a:prstGeom>
          <a:noFill/>
        </p:spPr>
        <p:txBody>
          <a:bodyPr wrap="square">
            <a:spAutoFit/>
          </a:bodyPr>
          <a:lstStyle/>
          <a:p>
            <a:r>
              <a:rPr lang="pt-BR" sz="2400" b="1">
                <a:solidFill>
                  <a:schemeClr val="bg1"/>
                </a:solidFill>
              </a:rPr>
              <a:t>Ações de capacitação gratuitas disponíveis no site do MPS</a:t>
            </a:r>
          </a:p>
        </p:txBody>
      </p:sp>
      <p:cxnSp>
        <p:nvCxnSpPr>
          <p:cNvPr id="17" name="Conector reto 16">
            <a:extLst>
              <a:ext uri="{FF2B5EF4-FFF2-40B4-BE49-F238E27FC236}">
                <a16:creationId xmlns:a16="http://schemas.microsoft.com/office/drawing/2014/main" id="{DE900DEE-C79A-E19E-53F3-46276EA9ACDF}"/>
              </a:ext>
            </a:extLst>
          </p:cNvPr>
          <p:cNvCxnSpPr>
            <a:cxnSpLocks/>
          </p:cNvCxnSpPr>
          <p:nvPr/>
        </p:nvCxnSpPr>
        <p:spPr>
          <a:xfrm>
            <a:off x="0" y="791430"/>
            <a:ext cx="7913077" cy="0"/>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pic>
        <p:nvPicPr>
          <p:cNvPr id="21" name="Imagem 20">
            <a:extLst>
              <a:ext uri="{FF2B5EF4-FFF2-40B4-BE49-F238E27FC236}">
                <a16:creationId xmlns:a16="http://schemas.microsoft.com/office/drawing/2014/main" id="{6D7F7C36-3742-6EC9-A44E-0E72D3A8A9F8}"/>
              </a:ext>
            </a:extLst>
          </p:cNvPr>
          <p:cNvPicPr>
            <a:picLocks noChangeAspect="1"/>
          </p:cNvPicPr>
          <p:nvPr/>
        </p:nvPicPr>
        <p:blipFill>
          <a:blip r:embed="rId11"/>
          <a:stretch>
            <a:fillRect/>
          </a:stretch>
        </p:blipFill>
        <p:spPr>
          <a:xfrm>
            <a:off x="3832572" y="3039472"/>
            <a:ext cx="2560542" cy="2682472"/>
          </a:xfrm>
          <a:prstGeom prst="rect">
            <a:avLst/>
          </a:prstGeom>
        </p:spPr>
      </p:pic>
      <p:pic>
        <p:nvPicPr>
          <p:cNvPr id="25" name="Imagem 24">
            <a:extLst>
              <a:ext uri="{FF2B5EF4-FFF2-40B4-BE49-F238E27FC236}">
                <a16:creationId xmlns:a16="http://schemas.microsoft.com/office/drawing/2014/main" id="{8EE6593A-18B4-5692-F8B3-2E1109D90FB2}"/>
              </a:ext>
            </a:extLst>
          </p:cNvPr>
          <p:cNvPicPr>
            <a:picLocks noChangeAspect="1"/>
          </p:cNvPicPr>
          <p:nvPr/>
        </p:nvPicPr>
        <p:blipFill>
          <a:blip r:embed="rId12"/>
          <a:stretch>
            <a:fillRect/>
          </a:stretch>
        </p:blipFill>
        <p:spPr>
          <a:xfrm>
            <a:off x="8940587" y="3345995"/>
            <a:ext cx="2568163" cy="2789162"/>
          </a:xfrm>
          <a:prstGeom prst="rect">
            <a:avLst/>
          </a:prstGeom>
        </p:spPr>
      </p:pic>
      <p:pic>
        <p:nvPicPr>
          <p:cNvPr id="3" name="Imagem 2">
            <a:extLst>
              <a:ext uri="{FF2B5EF4-FFF2-40B4-BE49-F238E27FC236}">
                <a16:creationId xmlns:a16="http://schemas.microsoft.com/office/drawing/2014/main" id="{4A4DDF30-B890-46F1-58DA-9438C2D4A646}"/>
              </a:ext>
            </a:extLst>
          </p:cNvPr>
          <p:cNvPicPr>
            <a:picLocks noChangeAspect="1"/>
          </p:cNvPicPr>
          <p:nvPr/>
        </p:nvPicPr>
        <p:blipFill>
          <a:blip r:embed="rId13"/>
          <a:stretch>
            <a:fillRect/>
          </a:stretch>
        </p:blipFill>
        <p:spPr>
          <a:xfrm>
            <a:off x="10369296" y="192024"/>
            <a:ext cx="1500805" cy="692141"/>
          </a:xfrm>
          <a:prstGeom prst="rect">
            <a:avLst/>
          </a:prstGeom>
        </p:spPr>
      </p:pic>
      <p:pic>
        <p:nvPicPr>
          <p:cNvPr id="5" name="Imagem 4">
            <a:extLst>
              <a:ext uri="{FF2B5EF4-FFF2-40B4-BE49-F238E27FC236}">
                <a16:creationId xmlns:a16="http://schemas.microsoft.com/office/drawing/2014/main" id="{2F9F5C08-EAAF-9201-2306-2C023FF9F1DD}"/>
              </a:ext>
            </a:extLst>
          </p:cNvPr>
          <p:cNvPicPr>
            <a:picLocks noChangeAspect="1"/>
          </p:cNvPicPr>
          <p:nvPr/>
        </p:nvPicPr>
        <p:blipFill>
          <a:blip r:embed="rId14"/>
          <a:stretch>
            <a:fillRect/>
          </a:stretch>
        </p:blipFill>
        <p:spPr>
          <a:xfrm>
            <a:off x="7202529" y="773767"/>
            <a:ext cx="2941871" cy="1958139"/>
          </a:xfrm>
          <a:prstGeom prst="rect">
            <a:avLst/>
          </a:prstGeom>
        </p:spPr>
      </p:pic>
    </p:spTree>
    <p:extLst>
      <p:ext uri="{BB962C8B-B14F-4D97-AF65-F5344CB8AC3E}">
        <p14:creationId xmlns:p14="http://schemas.microsoft.com/office/powerpoint/2010/main" val="17602924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9"/>
                                          </p:stCondLst>
                                        </p:cTn>
                                        <p:tgtEl>
                                          <p:spTgt spid="2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0"/>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7"/>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21"/>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m 8" descr="Forma">
            <a:extLst>
              <a:ext uri="{FF2B5EF4-FFF2-40B4-BE49-F238E27FC236}">
                <a16:creationId xmlns:a16="http://schemas.microsoft.com/office/drawing/2014/main" id="{BADB2B9C-02E5-9628-7327-844832E2789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a:blipFill>
            <a:blip r:embed="rId3"/>
            <a:stretch>
              <a:fillRect/>
            </a:stretch>
          </a:blipFill>
        </p:spPr>
      </p:pic>
      <p:sp>
        <p:nvSpPr>
          <p:cNvPr id="3" name="CaixaDeTexto 2">
            <a:extLst>
              <a:ext uri="{FF2B5EF4-FFF2-40B4-BE49-F238E27FC236}">
                <a16:creationId xmlns:a16="http://schemas.microsoft.com/office/drawing/2014/main" id="{681C7DE6-187A-2C1B-230C-283969B23D1F}"/>
              </a:ext>
            </a:extLst>
          </p:cNvPr>
          <p:cNvSpPr txBox="1"/>
          <p:nvPr/>
        </p:nvSpPr>
        <p:spPr>
          <a:xfrm>
            <a:off x="177780" y="225052"/>
            <a:ext cx="7735297" cy="523220"/>
          </a:xfrm>
          <a:prstGeom prst="rect">
            <a:avLst/>
          </a:prstGeom>
          <a:noFill/>
        </p:spPr>
        <p:txBody>
          <a:bodyPr wrap="square">
            <a:spAutoFit/>
          </a:bodyPr>
          <a:lstStyle/>
          <a:p>
            <a:r>
              <a:rPr lang="pt-BR" sz="2800" b="1">
                <a:solidFill>
                  <a:schemeClr val="bg1"/>
                </a:solidFill>
              </a:rPr>
              <a:t>Informe Externo Mensal dos RPPS</a:t>
            </a:r>
          </a:p>
        </p:txBody>
      </p:sp>
      <p:pic>
        <p:nvPicPr>
          <p:cNvPr id="4" name="Imagem 3">
            <a:extLst>
              <a:ext uri="{FF2B5EF4-FFF2-40B4-BE49-F238E27FC236}">
                <a16:creationId xmlns:a16="http://schemas.microsoft.com/office/drawing/2014/main" id="{32F26008-6399-ABD3-DB07-B4F2A4D47472}"/>
              </a:ext>
            </a:extLst>
          </p:cNvPr>
          <p:cNvPicPr>
            <a:picLocks noChangeAspect="1"/>
          </p:cNvPicPr>
          <p:nvPr/>
        </p:nvPicPr>
        <p:blipFill>
          <a:blip r:embed="rId4"/>
          <a:stretch>
            <a:fillRect/>
          </a:stretch>
        </p:blipFill>
        <p:spPr>
          <a:xfrm>
            <a:off x="10735576" y="225053"/>
            <a:ext cx="1134525" cy="523220"/>
          </a:xfrm>
          <a:prstGeom prst="rect">
            <a:avLst/>
          </a:prstGeom>
        </p:spPr>
      </p:pic>
      <p:pic>
        <p:nvPicPr>
          <p:cNvPr id="7" name="Imagem 6">
            <a:extLst>
              <a:ext uri="{FF2B5EF4-FFF2-40B4-BE49-F238E27FC236}">
                <a16:creationId xmlns:a16="http://schemas.microsoft.com/office/drawing/2014/main" id="{57F3B70B-AD48-339B-F1A1-5511851AC3BA}"/>
              </a:ext>
            </a:extLst>
          </p:cNvPr>
          <p:cNvPicPr>
            <a:picLocks noChangeAspect="1"/>
          </p:cNvPicPr>
          <p:nvPr/>
        </p:nvPicPr>
        <p:blipFill>
          <a:blip r:embed="rId5"/>
          <a:stretch>
            <a:fillRect/>
          </a:stretch>
        </p:blipFill>
        <p:spPr>
          <a:xfrm>
            <a:off x="2483225" y="1001200"/>
            <a:ext cx="6407802" cy="5257565"/>
          </a:xfrm>
          <a:prstGeom prst="rect">
            <a:avLst/>
          </a:prstGeom>
        </p:spPr>
      </p:pic>
    </p:spTree>
    <p:extLst>
      <p:ext uri="{BB962C8B-B14F-4D97-AF65-F5344CB8AC3E}">
        <p14:creationId xmlns:p14="http://schemas.microsoft.com/office/powerpoint/2010/main" val="386941203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50FCD2-9BB7-1827-4AFD-83FC53320EB0}"/>
            </a:ext>
          </a:extLst>
        </p:cNvPr>
        <p:cNvGrpSpPr/>
        <p:nvPr/>
      </p:nvGrpSpPr>
      <p:grpSpPr>
        <a:xfrm>
          <a:off x="0" y="0"/>
          <a:ext cx="0" cy="0"/>
          <a:chOff x="0" y="0"/>
          <a:chExt cx="0" cy="0"/>
        </a:xfrm>
      </p:grpSpPr>
      <p:sp>
        <p:nvSpPr>
          <p:cNvPr id="4" name="CaixaDeTexto 3">
            <a:extLst>
              <a:ext uri="{FF2B5EF4-FFF2-40B4-BE49-F238E27FC236}">
                <a16:creationId xmlns:a16="http://schemas.microsoft.com/office/drawing/2014/main" id="{DCBBA66C-1E9D-3495-5652-0D93BF38429D}"/>
              </a:ext>
            </a:extLst>
          </p:cNvPr>
          <p:cNvSpPr txBox="1"/>
          <p:nvPr/>
        </p:nvSpPr>
        <p:spPr>
          <a:xfrm>
            <a:off x="1309255" y="5387200"/>
            <a:ext cx="9476509" cy="707886"/>
          </a:xfrm>
          <a:prstGeom prst="rect">
            <a:avLst/>
          </a:prstGeom>
          <a:noFill/>
        </p:spPr>
        <p:txBody>
          <a:bodyPr wrap="square" lIns="0" rtlCol="0">
            <a:spAutoFit/>
          </a:bodyPr>
          <a:lstStyle/>
          <a:p>
            <a:pPr algn="ctr" defTabSz="1371600" eaLnBrk="0" fontAlgn="base" hangingPunct="0">
              <a:spcBef>
                <a:spcPct val="0"/>
              </a:spcBef>
              <a:spcAft>
                <a:spcPct val="0"/>
              </a:spcAft>
              <a:defRPr/>
            </a:pPr>
            <a:r>
              <a:rPr lang="pt-BR" sz="2000" b="1">
                <a:solidFill>
                  <a:srgbClr val="0070C0"/>
                </a:solidFill>
                <a:latin typeface="Arial" panose="020B0604020202020204" pitchFamily="34" charset="0"/>
                <a:cs typeface="Arial" panose="020B0604020202020204" pitchFamily="34" charset="0"/>
              </a:rPr>
              <a:t>Departamento dos Regimes Próprios de Previdência Social</a:t>
            </a:r>
          </a:p>
          <a:p>
            <a:pPr algn="ctr" defTabSz="1371600" eaLnBrk="0" fontAlgn="base" hangingPunct="0">
              <a:spcBef>
                <a:spcPct val="0"/>
              </a:spcBef>
              <a:spcAft>
                <a:spcPct val="0"/>
              </a:spcAft>
              <a:defRPr/>
            </a:pPr>
            <a:r>
              <a:rPr lang="pt-BR" sz="2000" b="1">
                <a:solidFill>
                  <a:srgbClr val="0070C0"/>
                </a:solidFill>
                <a:latin typeface="Arial" panose="020B0604020202020204" pitchFamily="34" charset="0"/>
                <a:cs typeface="Arial" panose="020B0604020202020204" pitchFamily="34" charset="0"/>
              </a:rPr>
              <a:t>Secretaria de Regime Próprio e Complementar</a:t>
            </a:r>
          </a:p>
        </p:txBody>
      </p:sp>
      <p:pic>
        <p:nvPicPr>
          <p:cNvPr id="3" name="Imagem 2" descr="Código QR&#10;&#10;Descrição gerada automaticamente">
            <a:extLst>
              <a:ext uri="{FF2B5EF4-FFF2-40B4-BE49-F238E27FC236}">
                <a16:creationId xmlns:a16="http://schemas.microsoft.com/office/drawing/2014/main" id="{71222AE4-6948-230D-64BA-3AC2A5E83589}"/>
              </a:ext>
            </a:extLst>
          </p:cNvPr>
          <p:cNvPicPr>
            <a:picLocks noChangeAspect="1"/>
          </p:cNvPicPr>
          <p:nvPr/>
        </p:nvPicPr>
        <p:blipFill rotWithShape="1">
          <a:blip r:embed="rId2">
            <a:extLst>
              <a:ext uri="{28A0092B-C50C-407E-A947-70E740481C1C}">
                <a14:useLocalDpi xmlns:a14="http://schemas.microsoft.com/office/drawing/2010/main" val="0"/>
              </a:ext>
            </a:extLst>
          </a:blip>
          <a:srcRect l="-185" b="29732"/>
          <a:stretch/>
        </p:blipFill>
        <p:spPr>
          <a:xfrm>
            <a:off x="1578884" y="1354014"/>
            <a:ext cx="9034232" cy="3897947"/>
          </a:xfrm>
          <a:prstGeom prst="rect">
            <a:avLst/>
          </a:prstGeom>
        </p:spPr>
      </p:pic>
      <p:pic>
        <p:nvPicPr>
          <p:cNvPr id="2" name="Imagem 1">
            <a:extLst>
              <a:ext uri="{FF2B5EF4-FFF2-40B4-BE49-F238E27FC236}">
                <a16:creationId xmlns:a16="http://schemas.microsoft.com/office/drawing/2014/main" id="{BEF4EAB3-3E24-4DD1-5951-9D01133D0E3C}"/>
              </a:ext>
            </a:extLst>
          </p:cNvPr>
          <p:cNvPicPr>
            <a:picLocks noChangeAspect="1"/>
          </p:cNvPicPr>
          <p:nvPr/>
        </p:nvPicPr>
        <p:blipFill>
          <a:blip r:embed="rId3"/>
          <a:stretch>
            <a:fillRect/>
          </a:stretch>
        </p:blipFill>
        <p:spPr>
          <a:xfrm>
            <a:off x="10369296" y="192024"/>
            <a:ext cx="1500805" cy="692141"/>
          </a:xfrm>
          <a:prstGeom prst="rect">
            <a:avLst/>
          </a:prstGeom>
        </p:spPr>
      </p:pic>
    </p:spTree>
    <p:extLst>
      <p:ext uri="{BB962C8B-B14F-4D97-AF65-F5344CB8AC3E}">
        <p14:creationId xmlns:p14="http://schemas.microsoft.com/office/powerpoint/2010/main" val="370549441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71DE8B-A78C-3012-E39B-781EFE0CEB6E}"/>
            </a:ext>
          </a:extLst>
        </p:cNvPr>
        <p:cNvGrpSpPr/>
        <p:nvPr/>
      </p:nvGrpSpPr>
      <p:grpSpPr>
        <a:xfrm>
          <a:off x="0" y="0"/>
          <a:ext cx="0" cy="0"/>
          <a:chOff x="0" y="0"/>
          <a:chExt cx="0" cy="0"/>
        </a:xfrm>
      </p:grpSpPr>
      <p:pic>
        <p:nvPicPr>
          <p:cNvPr id="2" name="Imagem 1">
            <a:extLst>
              <a:ext uri="{FF2B5EF4-FFF2-40B4-BE49-F238E27FC236}">
                <a16:creationId xmlns:a16="http://schemas.microsoft.com/office/drawing/2014/main" id="{36C3AA00-51D9-C561-B958-AFA30BD082D3}"/>
              </a:ext>
            </a:extLst>
          </p:cNvPr>
          <p:cNvPicPr>
            <a:picLocks noChangeAspect="1"/>
          </p:cNvPicPr>
          <p:nvPr/>
        </p:nvPicPr>
        <p:blipFill>
          <a:blip r:embed="rId2"/>
          <a:stretch>
            <a:fillRect/>
          </a:stretch>
        </p:blipFill>
        <p:spPr>
          <a:xfrm>
            <a:off x="10369296" y="192024"/>
            <a:ext cx="1500805" cy="692141"/>
          </a:xfrm>
          <a:prstGeom prst="rect">
            <a:avLst/>
          </a:prstGeom>
        </p:spPr>
      </p:pic>
      <p:sp>
        <p:nvSpPr>
          <p:cNvPr id="6" name="CaixaDeTexto 5">
            <a:extLst>
              <a:ext uri="{FF2B5EF4-FFF2-40B4-BE49-F238E27FC236}">
                <a16:creationId xmlns:a16="http://schemas.microsoft.com/office/drawing/2014/main" id="{74D914F4-A268-DDDB-E130-B1F16F8F3C0F}"/>
              </a:ext>
            </a:extLst>
          </p:cNvPr>
          <p:cNvSpPr txBox="1"/>
          <p:nvPr/>
        </p:nvSpPr>
        <p:spPr>
          <a:xfrm>
            <a:off x="3048000" y="1260981"/>
            <a:ext cx="6096000" cy="3016210"/>
          </a:xfrm>
          <a:prstGeom prst="rect">
            <a:avLst/>
          </a:prstGeom>
          <a:noFill/>
        </p:spPr>
        <p:txBody>
          <a:bodyPr wrap="square">
            <a:spAutoFit/>
          </a:bodyPr>
          <a:lstStyle/>
          <a:p>
            <a:pPr algn="ctr" defTabSz="1371600" eaLnBrk="0" fontAlgn="base" hangingPunct="0">
              <a:spcBef>
                <a:spcPct val="0"/>
              </a:spcBef>
              <a:spcAft>
                <a:spcPct val="0"/>
              </a:spcAft>
              <a:defRPr/>
            </a:pPr>
            <a:r>
              <a:rPr lang="pt-BR" sz="2800" b="1">
                <a:solidFill>
                  <a:srgbClr val="0070C0"/>
                </a:solidFill>
                <a:latin typeface="Arial" panose="020B0604020202020204" pitchFamily="34" charset="0"/>
                <a:cs typeface="Arial" panose="020B0604020202020204" pitchFamily="34" charset="0"/>
              </a:rPr>
              <a:t>Júlio Maciel</a:t>
            </a:r>
          </a:p>
          <a:p>
            <a:pPr algn="ctr" defTabSz="1371600" eaLnBrk="0" fontAlgn="base" hangingPunct="0">
              <a:spcBef>
                <a:spcPct val="0"/>
              </a:spcBef>
              <a:spcAft>
                <a:spcPct val="0"/>
              </a:spcAft>
              <a:defRPr/>
            </a:pPr>
            <a:endParaRPr lang="pt-BR" b="1">
              <a:solidFill>
                <a:srgbClr val="0070C0"/>
              </a:solidFill>
              <a:latin typeface="Arial" panose="020B0604020202020204" pitchFamily="34" charset="0"/>
              <a:cs typeface="Arial" panose="020B0604020202020204" pitchFamily="34" charset="0"/>
            </a:endParaRPr>
          </a:p>
          <a:p>
            <a:pPr algn="ctr" defTabSz="1371600" eaLnBrk="0" fontAlgn="base" hangingPunct="0">
              <a:spcBef>
                <a:spcPct val="0"/>
              </a:spcBef>
              <a:spcAft>
                <a:spcPct val="0"/>
              </a:spcAft>
              <a:defRPr/>
            </a:pPr>
            <a:endParaRPr lang="pt-BR" b="1">
              <a:solidFill>
                <a:srgbClr val="0070C0"/>
              </a:solidFill>
              <a:latin typeface="Arial" panose="020B0604020202020204" pitchFamily="34" charset="0"/>
              <a:cs typeface="Arial" panose="020B0604020202020204" pitchFamily="34" charset="0"/>
            </a:endParaRPr>
          </a:p>
          <a:p>
            <a:pPr algn="ctr" defTabSz="1371600" eaLnBrk="0" fontAlgn="base" hangingPunct="0">
              <a:spcBef>
                <a:spcPct val="0"/>
              </a:spcBef>
              <a:spcAft>
                <a:spcPct val="0"/>
              </a:spcAft>
              <a:defRPr/>
            </a:pPr>
            <a:endParaRPr lang="pt-BR" b="1">
              <a:solidFill>
                <a:srgbClr val="0070C0"/>
              </a:solidFill>
              <a:latin typeface="Arial" panose="020B0604020202020204" pitchFamily="34" charset="0"/>
              <a:cs typeface="Arial" panose="020B0604020202020204" pitchFamily="34" charset="0"/>
            </a:endParaRPr>
          </a:p>
          <a:p>
            <a:pPr algn="ctr" defTabSz="1371600" eaLnBrk="0" fontAlgn="base" hangingPunct="0">
              <a:spcBef>
                <a:spcPct val="0"/>
              </a:spcBef>
              <a:spcAft>
                <a:spcPct val="0"/>
              </a:spcAft>
              <a:defRPr/>
            </a:pPr>
            <a:endParaRPr lang="pt-BR" b="1">
              <a:solidFill>
                <a:srgbClr val="0070C0"/>
              </a:solidFill>
              <a:latin typeface="Arial" panose="020B0604020202020204" pitchFamily="34" charset="0"/>
              <a:cs typeface="Arial" panose="020B0604020202020204" pitchFamily="34" charset="0"/>
            </a:endParaRPr>
          </a:p>
          <a:p>
            <a:pPr algn="ctr" defTabSz="1371600" eaLnBrk="0" fontAlgn="base" hangingPunct="0">
              <a:spcBef>
                <a:spcPct val="0"/>
              </a:spcBef>
              <a:spcAft>
                <a:spcPct val="0"/>
              </a:spcAft>
              <a:defRPr/>
            </a:pPr>
            <a:r>
              <a:rPr lang="pt-BR" sz="1800" b="1">
                <a:solidFill>
                  <a:srgbClr val="0070C0"/>
                </a:solidFill>
                <a:latin typeface="Arial" panose="020B0604020202020204" pitchFamily="34" charset="0"/>
                <a:cs typeface="Arial" panose="020B0604020202020204" pitchFamily="34" charset="0"/>
              </a:rPr>
              <a:t>Coordenador de Integraç</a:t>
            </a:r>
            <a:r>
              <a:rPr lang="pt-BR" b="1">
                <a:solidFill>
                  <a:srgbClr val="0070C0"/>
                </a:solidFill>
                <a:latin typeface="Arial" panose="020B0604020202020204" pitchFamily="34" charset="0"/>
                <a:cs typeface="Arial" panose="020B0604020202020204" pitchFamily="34" charset="0"/>
              </a:rPr>
              <a:t>ão Legal junto a CGNAL/DPPRS/SRPC/MPS</a:t>
            </a:r>
          </a:p>
          <a:p>
            <a:pPr algn="ctr" defTabSz="1371600" eaLnBrk="0" fontAlgn="base" hangingPunct="0">
              <a:spcBef>
                <a:spcPct val="0"/>
              </a:spcBef>
              <a:spcAft>
                <a:spcPct val="0"/>
              </a:spcAft>
              <a:defRPr/>
            </a:pPr>
            <a:endParaRPr lang="pt-BR" sz="1800" b="1">
              <a:solidFill>
                <a:srgbClr val="0070C0"/>
              </a:solidFill>
              <a:latin typeface="Arial" panose="020B0604020202020204" pitchFamily="34" charset="0"/>
              <a:cs typeface="Arial" panose="020B0604020202020204" pitchFamily="34" charset="0"/>
            </a:endParaRPr>
          </a:p>
          <a:p>
            <a:pPr algn="ctr" defTabSz="1371600" eaLnBrk="0" fontAlgn="base" hangingPunct="0">
              <a:spcBef>
                <a:spcPct val="0"/>
              </a:spcBef>
              <a:spcAft>
                <a:spcPct val="0"/>
              </a:spcAft>
              <a:defRPr/>
            </a:pPr>
            <a:endParaRPr lang="pt-BR" b="1">
              <a:solidFill>
                <a:srgbClr val="0070C0"/>
              </a:solidFill>
              <a:latin typeface="Arial" panose="020B0604020202020204" pitchFamily="34" charset="0"/>
              <a:cs typeface="Arial" panose="020B0604020202020204" pitchFamily="34" charset="0"/>
            </a:endParaRPr>
          </a:p>
          <a:p>
            <a:pPr algn="ctr" defTabSz="1371600" eaLnBrk="0" fontAlgn="base" hangingPunct="0">
              <a:spcBef>
                <a:spcPct val="0"/>
              </a:spcBef>
              <a:spcAft>
                <a:spcPct val="0"/>
              </a:spcAft>
              <a:defRPr/>
            </a:pPr>
            <a:r>
              <a:rPr lang="pt-BR" sz="1400" b="1">
                <a:solidFill>
                  <a:srgbClr val="0070C0"/>
                </a:solidFill>
                <a:latin typeface="Arial" panose="020B0604020202020204" pitchFamily="34" charset="0"/>
                <a:cs typeface="Arial" panose="020B0604020202020204" pitchFamily="34" charset="0"/>
              </a:rPr>
              <a:t>julio.maciel@previdencia.gov.br</a:t>
            </a:r>
          </a:p>
        </p:txBody>
      </p:sp>
      <p:sp>
        <p:nvSpPr>
          <p:cNvPr id="8" name="CaixaDeTexto 7">
            <a:extLst>
              <a:ext uri="{FF2B5EF4-FFF2-40B4-BE49-F238E27FC236}">
                <a16:creationId xmlns:a16="http://schemas.microsoft.com/office/drawing/2014/main" id="{EA23A648-8682-0FEF-721D-01489F256CA9}"/>
              </a:ext>
            </a:extLst>
          </p:cNvPr>
          <p:cNvSpPr txBox="1"/>
          <p:nvPr/>
        </p:nvSpPr>
        <p:spPr>
          <a:xfrm>
            <a:off x="343830" y="5454054"/>
            <a:ext cx="11504340" cy="707886"/>
          </a:xfrm>
          <a:prstGeom prst="rect">
            <a:avLst/>
          </a:prstGeom>
          <a:noFill/>
        </p:spPr>
        <p:txBody>
          <a:bodyPr wrap="square" lIns="91440" tIns="45720" rIns="91440" bIns="45720" anchor="t">
            <a:spAutoFit/>
          </a:bodyPr>
          <a:lstStyle/>
          <a:p>
            <a:pPr algn="ctr"/>
            <a:r>
              <a:rPr lang="pt-BR" sz="2000" b="1">
                <a:latin typeface="Amasis MT Pro Light"/>
              </a:rPr>
              <a:t>“A participação deste palestrante ocorre em caráter técnico e não implica endosso, validação ou vinculação institucional a ações, projetos, produtos ou decisões da entidade promotora ou de seus patrocinadores”</a:t>
            </a:r>
          </a:p>
        </p:txBody>
      </p:sp>
    </p:spTree>
    <p:extLst>
      <p:ext uri="{BB962C8B-B14F-4D97-AF65-F5344CB8AC3E}">
        <p14:creationId xmlns:p14="http://schemas.microsoft.com/office/powerpoint/2010/main" val="28435389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Imagem 42">
            <a:extLst>
              <a:ext uri="{FF2B5EF4-FFF2-40B4-BE49-F238E27FC236}">
                <a16:creationId xmlns:a16="http://schemas.microsoft.com/office/drawing/2014/main" id="{4900D00E-570D-622A-32AF-F92CA885008E}"/>
              </a:ext>
            </a:extLst>
          </p:cNvPr>
          <p:cNvPicPr>
            <a:picLocks noChangeAspect="1"/>
          </p:cNvPicPr>
          <p:nvPr/>
        </p:nvPicPr>
        <p:blipFill>
          <a:blip r:embed="rId2"/>
          <a:stretch>
            <a:fillRect/>
          </a:stretch>
        </p:blipFill>
        <p:spPr>
          <a:xfrm>
            <a:off x="3643066" y="411480"/>
            <a:ext cx="5446608" cy="5968802"/>
          </a:xfrm>
          <a:prstGeom prst="rect">
            <a:avLst/>
          </a:prstGeom>
        </p:spPr>
      </p:pic>
      <p:sp>
        <p:nvSpPr>
          <p:cNvPr id="44" name="CaixaDeTexto 43">
            <a:extLst>
              <a:ext uri="{FF2B5EF4-FFF2-40B4-BE49-F238E27FC236}">
                <a16:creationId xmlns:a16="http://schemas.microsoft.com/office/drawing/2014/main" id="{8196E7F8-C73C-C185-E074-EA0314706D66}"/>
              </a:ext>
            </a:extLst>
          </p:cNvPr>
          <p:cNvSpPr txBox="1"/>
          <p:nvPr/>
        </p:nvSpPr>
        <p:spPr>
          <a:xfrm>
            <a:off x="492907" y="3429000"/>
            <a:ext cx="2757487" cy="1754326"/>
          </a:xfrm>
          <a:prstGeom prst="rect">
            <a:avLst/>
          </a:prstGeom>
          <a:noFill/>
        </p:spPr>
        <p:txBody>
          <a:bodyPr wrap="square">
            <a:spAutoFit/>
          </a:bodyPr>
          <a:lstStyle>
            <a:defPPr>
              <a:defRPr lang="pt-BR"/>
            </a:defPPr>
            <a:lvl1pPr algn="ctr">
              <a:defRPr sz="4000" b="1">
                <a:solidFill>
                  <a:srgbClr val="210999"/>
                </a:solidFill>
                <a:latin typeface="Poppins" panose="00000500000000000000" pitchFamily="2" charset="0"/>
                <a:cs typeface="Poppins" panose="00000500000000000000" pitchFamily="2"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3600" b="1" i="0" u="none" strike="noStrike" kern="1200" cap="none" spc="0" normalizeH="0" baseline="0" noProof="0">
                <a:ln>
                  <a:noFill/>
                </a:ln>
                <a:solidFill>
                  <a:schemeClr val="tx1"/>
                </a:solidFill>
                <a:effectLst/>
                <a:uLnTx/>
                <a:uFillTx/>
                <a:latin typeface="Poppins" panose="00000500000000000000" pitchFamily="2" charset="0"/>
                <a:ea typeface="+mn-ea"/>
                <a:cs typeface="Poppins" panose="00000500000000000000" pitchFamily="2" charset="0"/>
              </a:rPr>
              <a:t>5,1 mi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800" b="0" i="0" u="none" strike="noStrike" kern="1200" cap="none" spc="0" normalizeH="0" baseline="0" noProof="0">
                <a:ln>
                  <a:noFill/>
                </a:ln>
                <a:solidFill>
                  <a:schemeClr val="tx1"/>
                </a:solidFill>
                <a:effectLst/>
                <a:uLnTx/>
                <a:uFillTx/>
                <a:latin typeface="Poppins" panose="00000500000000000000" pitchFamily="2" charset="0"/>
                <a:ea typeface="+mn-ea"/>
                <a:cs typeface="Poppins" panose="00000500000000000000" pitchFamily="2" charset="0"/>
              </a:rPr>
              <a:t>servidores ativos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800" b="0" i="0" u="none" strike="noStrike" kern="1200" cap="none" spc="0" normalizeH="0" baseline="0" noProof="0">
                <a:ln>
                  <a:noFill/>
                </a:ln>
                <a:solidFill>
                  <a:schemeClr val="tx1"/>
                </a:solidFill>
                <a:effectLst/>
                <a:uLnTx/>
                <a:uFillTx/>
                <a:latin typeface="Poppins" panose="00000500000000000000" pitchFamily="2" charset="0"/>
                <a:ea typeface="+mn-ea"/>
                <a:cs typeface="Poppins" panose="00000500000000000000" pitchFamily="2" charset="0"/>
              </a:rPr>
              <a:t>União: 0,8</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800" b="0" i="0" u="none" strike="noStrike" kern="1200" cap="none" spc="0" normalizeH="0" baseline="0" noProof="0">
                <a:ln>
                  <a:noFill/>
                </a:ln>
                <a:solidFill>
                  <a:schemeClr val="tx1"/>
                </a:solidFill>
                <a:effectLst/>
                <a:uLnTx/>
                <a:uFillTx/>
                <a:latin typeface="Poppins" panose="00000500000000000000" pitchFamily="2" charset="0"/>
                <a:ea typeface="+mn-ea"/>
                <a:cs typeface="Poppins" panose="00000500000000000000" pitchFamily="2" charset="0"/>
              </a:rPr>
              <a:t>Estados: 1,7</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800" b="0" i="0" u="none" strike="noStrike" kern="1200" cap="none" spc="0" normalizeH="0" baseline="0" noProof="0">
                <a:ln>
                  <a:noFill/>
                </a:ln>
                <a:solidFill>
                  <a:schemeClr val="tx1"/>
                </a:solidFill>
                <a:effectLst/>
                <a:uLnTx/>
                <a:uFillTx/>
                <a:latin typeface="Poppins" panose="00000500000000000000" pitchFamily="2" charset="0"/>
                <a:ea typeface="+mn-ea"/>
                <a:cs typeface="Poppins" panose="00000500000000000000" pitchFamily="2" charset="0"/>
              </a:rPr>
              <a:t>Municípios: 2,6</a:t>
            </a:r>
          </a:p>
        </p:txBody>
      </p:sp>
      <p:sp>
        <p:nvSpPr>
          <p:cNvPr id="45" name="CaixaDeTexto 44">
            <a:extLst>
              <a:ext uri="{FF2B5EF4-FFF2-40B4-BE49-F238E27FC236}">
                <a16:creationId xmlns:a16="http://schemas.microsoft.com/office/drawing/2014/main" id="{CF1E22BD-F7F0-A3B3-5AC8-7556FC7073C7}"/>
              </a:ext>
            </a:extLst>
          </p:cNvPr>
          <p:cNvSpPr txBox="1"/>
          <p:nvPr/>
        </p:nvSpPr>
        <p:spPr>
          <a:xfrm>
            <a:off x="2723337" y="3977616"/>
            <a:ext cx="3243262" cy="1754326"/>
          </a:xfrm>
          <a:prstGeom prst="rect">
            <a:avLst/>
          </a:prstGeom>
          <a:noFill/>
        </p:spPr>
        <p:txBody>
          <a:bodyPr wrap="square">
            <a:spAutoFit/>
          </a:bodyPr>
          <a:lstStyle>
            <a:defPPr>
              <a:defRPr lang="pt-BR"/>
            </a:defPPr>
            <a:lvl1pPr algn="ctr">
              <a:defRPr sz="4400" b="1">
                <a:solidFill>
                  <a:srgbClr val="210999"/>
                </a:solidFill>
                <a:latin typeface="Poppins" panose="00000500000000000000" pitchFamily="2" charset="0"/>
                <a:cs typeface="Poppins" panose="00000500000000000000" pitchFamily="2"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3600" b="1" i="0" u="none" strike="noStrike" kern="1200" cap="none" spc="0" normalizeH="0" baseline="0" noProof="0">
                <a:ln>
                  <a:noFill/>
                </a:ln>
                <a:solidFill>
                  <a:schemeClr val="tx1"/>
                </a:solidFill>
                <a:effectLst/>
                <a:uLnTx/>
                <a:uFillTx/>
                <a:latin typeface="Poppins" panose="00000500000000000000" pitchFamily="2" charset="0"/>
                <a:ea typeface="+mn-ea"/>
                <a:cs typeface="Poppins" panose="00000500000000000000" pitchFamily="2" charset="0"/>
              </a:rPr>
              <a:t>4,2 mi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800" b="0" i="0" u="none" strike="noStrike" kern="1200" cap="none" spc="0" normalizeH="0" baseline="0" noProof="0">
                <a:ln>
                  <a:noFill/>
                </a:ln>
                <a:solidFill>
                  <a:schemeClr val="tx1"/>
                </a:solidFill>
                <a:effectLst/>
                <a:uLnTx/>
                <a:uFillTx/>
                <a:latin typeface="Poppins" panose="00000500000000000000" pitchFamily="2" charset="0"/>
                <a:ea typeface="+mn-ea"/>
                <a:cs typeface="Poppins" panose="00000500000000000000" pitchFamily="2" charset="0"/>
              </a:rPr>
              <a:t>Beneficiários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800" b="0" i="0" u="none" strike="noStrike" kern="1200" cap="none" spc="0" normalizeH="0" baseline="0" noProof="0">
                <a:ln>
                  <a:noFill/>
                </a:ln>
                <a:solidFill>
                  <a:schemeClr val="tx1"/>
                </a:solidFill>
                <a:effectLst/>
                <a:uLnTx/>
                <a:uFillTx/>
                <a:latin typeface="Poppins" panose="00000500000000000000" pitchFamily="2" charset="0"/>
                <a:ea typeface="+mn-ea"/>
                <a:cs typeface="Poppins" panose="00000500000000000000" pitchFamily="2" charset="0"/>
              </a:rPr>
              <a:t>União: 0,8</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800" b="0" i="0" u="none" strike="noStrike" kern="1200" cap="none" spc="0" normalizeH="0" baseline="0" noProof="0">
                <a:ln>
                  <a:noFill/>
                </a:ln>
                <a:solidFill>
                  <a:schemeClr val="tx1"/>
                </a:solidFill>
                <a:effectLst/>
                <a:uLnTx/>
                <a:uFillTx/>
                <a:latin typeface="Poppins" panose="00000500000000000000" pitchFamily="2" charset="0"/>
                <a:ea typeface="+mn-ea"/>
                <a:cs typeface="Poppins" panose="00000500000000000000" pitchFamily="2" charset="0"/>
              </a:rPr>
              <a:t>Estados: 2,1 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800" b="0" i="0" u="none" strike="noStrike" kern="1200" cap="none" spc="0" normalizeH="0" baseline="0" noProof="0">
                <a:ln>
                  <a:noFill/>
                </a:ln>
                <a:solidFill>
                  <a:schemeClr val="tx1"/>
                </a:solidFill>
                <a:effectLst/>
                <a:uLnTx/>
                <a:uFillTx/>
                <a:latin typeface="Poppins" panose="00000500000000000000" pitchFamily="2" charset="0"/>
                <a:ea typeface="+mn-ea"/>
                <a:cs typeface="Poppins" panose="00000500000000000000" pitchFamily="2" charset="0"/>
              </a:rPr>
              <a:t>Municípios: 1,2</a:t>
            </a:r>
          </a:p>
        </p:txBody>
      </p:sp>
      <p:sp>
        <p:nvSpPr>
          <p:cNvPr id="46" name="CaixaDeTexto 45">
            <a:extLst>
              <a:ext uri="{FF2B5EF4-FFF2-40B4-BE49-F238E27FC236}">
                <a16:creationId xmlns:a16="http://schemas.microsoft.com/office/drawing/2014/main" id="{CC3FDB78-95A4-9D2D-1B54-BC2907C52E0B}"/>
              </a:ext>
            </a:extLst>
          </p:cNvPr>
          <p:cNvSpPr txBox="1"/>
          <p:nvPr/>
        </p:nvSpPr>
        <p:spPr>
          <a:xfrm>
            <a:off x="7092005" y="640017"/>
            <a:ext cx="3369076" cy="954107"/>
          </a:xfrm>
          <a:prstGeom prst="rect">
            <a:avLst/>
          </a:prstGeom>
          <a:noFill/>
        </p:spPr>
        <p:txBody>
          <a:bodyPr wrap="square">
            <a:spAutoFit/>
          </a:bodyPr>
          <a:lstStyle>
            <a:defPPr>
              <a:defRPr lang="pt-BR"/>
            </a:defPPr>
            <a:lvl1pPr algn="ctr">
              <a:defRPr sz="4400" b="1">
                <a:solidFill>
                  <a:srgbClr val="210999"/>
                </a:solidFill>
                <a:latin typeface="Poppins" panose="00000500000000000000" pitchFamily="2" charset="0"/>
                <a:cs typeface="Poppins" panose="00000500000000000000" pitchFamily="2"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3600" b="1" i="0" u="none" strike="noStrike" kern="1200" cap="none" spc="0" normalizeH="0" baseline="0" noProof="0">
                <a:ln>
                  <a:noFill/>
                </a:ln>
                <a:solidFill>
                  <a:schemeClr val="tx1"/>
                </a:solidFill>
                <a:effectLst/>
                <a:uLnTx/>
                <a:uFillTx/>
                <a:latin typeface="Poppins" panose="00000500000000000000" pitchFamily="2" charset="0"/>
                <a:ea typeface="+mn-ea"/>
                <a:cs typeface="Poppins" panose="00000500000000000000" pitchFamily="2" charset="0"/>
              </a:rPr>
              <a:t>R$ </a:t>
            </a:r>
            <a:r>
              <a:rPr lang="pt-BR" sz="3600">
                <a:solidFill>
                  <a:schemeClr val="tx1"/>
                </a:solidFill>
              </a:rPr>
              <a:t>400</a:t>
            </a:r>
            <a:r>
              <a:rPr kumimoji="0" lang="pt-BR" sz="3600" b="1" i="0" u="none" strike="noStrike" kern="1200" cap="none" spc="0" normalizeH="0" baseline="0" noProof="0">
                <a:ln>
                  <a:noFill/>
                </a:ln>
                <a:solidFill>
                  <a:schemeClr val="tx1"/>
                </a:solidFill>
                <a:effectLst/>
                <a:uLnTx/>
                <a:uFillTx/>
                <a:latin typeface="Poppins" panose="00000500000000000000" pitchFamily="2" charset="0"/>
                <a:ea typeface="+mn-ea"/>
                <a:cs typeface="Poppins" panose="00000500000000000000" pitchFamily="2" charset="0"/>
              </a:rPr>
              <a:t> bi</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800" b="0" i="0" u="none" strike="noStrike" kern="1200" cap="none" spc="0" normalizeH="0" baseline="0" noProof="0">
                <a:ln>
                  <a:noFill/>
                </a:ln>
                <a:solidFill>
                  <a:schemeClr val="tx1"/>
                </a:solidFill>
                <a:effectLst/>
                <a:uLnTx/>
                <a:uFillTx/>
                <a:latin typeface="Poppins" panose="00000500000000000000" pitchFamily="2" charset="0"/>
                <a:ea typeface="+mn-ea"/>
                <a:cs typeface="Poppins" panose="00000500000000000000" pitchFamily="2" charset="0"/>
              </a:rPr>
              <a:t>em ativos 12/2025</a:t>
            </a:r>
          </a:p>
        </p:txBody>
      </p:sp>
      <p:sp>
        <p:nvSpPr>
          <p:cNvPr id="47" name="CaixaDeTexto 46">
            <a:extLst>
              <a:ext uri="{FF2B5EF4-FFF2-40B4-BE49-F238E27FC236}">
                <a16:creationId xmlns:a16="http://schemas.microsoft.com/office/drawing/2014/main" id="{1E51065D-3182-4E20-77DD-0B57482E77CC}"/>
              </a:ext>
            </a:extLst>
          </p:cNvPr>
          <p:cNvSpPr txBox="1"/>
          <p:nvPr/>
        </p:nvSpPr>
        <p:spPr>
          <a:xfrm>
            <a:off x="8744002" y="1934101"/>
            <a:ext cx="2863227" cy="1261884"/>
          </a:xfrm>
          <a:prstGeom prst="rect">
            <a:avLst/>
          </a:prstGeom>
          <a:noFill/>
        </p:spPr>
        <p:txBody>
          <a:bodyPr wrap="square">
            <a:spAutoFit/>
          </a:bodyPr>
          <a:lstStyle>
            <a:defPPr>
              <a:defRPr lang="pt-BR"/>
            </a:defPPr>
            <a:lvl1pPr algn="ctr">
              <a:defRPr sz="4400" b="1">
                <a:solidFill>
                  <a:srgbClr val="210999"/>
                </a:solidFill>
                <a:latin typeface="Poppins" panose="00000500000000000000" pitchFamily="2" charset="0"/>
                <a:cs typeface="Poppins" panose="00000500000000000000" pitchFamily="2"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3600" b="1" i="0" u="none" strike="noStrike" kern="1200" cap="none" spc="0" normalizeH="0" baseline="0" noProof="0">
                <a:ln>
                  <a:noFill/>
                </a:ln>
                <a:solidFill>
                  <a:schemeClr val="tx1"/>
                </a:solidFill>
                <a:effectLst/>
                <a:uLnTx/>
                <a:uFillTx/>
                <a:latin typeface="Poppins" panose="00000500000000000000" pitchFamily="2" charset="0"/>
                <a:ea typeface="+mn-ea"/>
                <a:cs typeface="Poppins" panose="00000500000000000000" pitchFamily="2" charset="0"/>
              </a:rPr>
              <a:t>R$ 5 tri</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800" b="0" i="0" u="none" strike="noStrike" kern="1200" cap="none" spc="0" normalizeH="0" baseline="0" noProof="0">
                <a:ln>
                  <a:noFill/>
                </a:ln>
                <a:solidFill>
                  <a:schemeClr val="tx1"/>
                </a:solidFill>
                <a:effectLst/>
                <a:uLnTx/>
                <a:uFillTx/>
                <a:latin typeface="Poppins" panose="00000500000000000000" pitchFamily="2" charset="0"/>
                <a:ea typeface="+mn-ea"/>
                <a:cs typeface="Poppins" panose="00000500000000000000" pitchFamily="2" charset="0"/>
              </a:rPr>
              <a:t>Déficit Atuarial</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100" b="0" i="0" u="none" strike="noStrike" kern="1200" cap="none" spc="0" normalizeH="0" baseline="0" noProof="0">
                <a:ln>
                  <a:noFill/>
                </a:ln>
                <a:solidFill>
                  <a:schemeClr val="tx1"/>
                </a:solidFill>
                <a:effectLst/>
                <a:uLnTx/>
                <a:uFillTx/>
                <a:latin typeface="Poppins" panose="00000500000000000000" pitchFamily="2" charset="0"/>
                <a:ea typeface="+mn-ea"/>
                <a:cs typeface="Poppins" panose="00000500000000000000" pitchFamily="2" charset="0"/>
              </a:rPr>
              <a:t>(1,6 União / 2,4 Estados e DF / 1,1 Municípios)</a:t>
            </a:r>
            <a:endParaRPr kumimoji="0" lang="pt-BR" sz="1800" b="0" i="0" u="none" strike="noStrike" kern="1200" cap="none" spc="0" normalizeH="0" baseline="0" noProof="0">
              <a:ln>
                <a:noFill/>
              </a:ln>
              <a:solidFill>
                <a:schemeClr val="tx1"/>
              </a:solidFill>
              <a:effectLst/>
              <a:uLnTx/>
              <a:uFillTx/>
              <a:latin typeface="Poppins" panose="00000500000000000000" pitchFamily="2" charset="0"/>
              <a:ea typeface="+mn-ea"/>
              <a:cs typeface="Poppins" panose="00000500000000000000" pitchFamily="2" charset="0"/>
            </a:endParaRPr>
          </a:p>
        </p:txBody>
      </p:sp>
      <p:sp>
        <p:nvSpPr>
          <p:cNvPr id="48" name="CaixaDeTexto 47">
            <a:extLst>
              <a:ext uri="{FF2B5EF4-FFF2-40B4-BE49-F238E27FC236}">
                <a16:creationId xmlns:a16="http://schemas.microsoft.com/office/drawing/2014/main" id="{4720B71F-B0C8-50B5-3A39-7AA1D3B056A4}"/>
              </a:ext>
            </a:extLst>
          </p:cNvPr>
          <p:cNvSpPr txBox="1"/>
          <p:nvPr/>
        </p:nvSpPr>
        <p:spPr>
          <a:xfrm>
            <a:off x="7034733" y="5050417"/>
            <a:ext cx="4771790" cy="923330"/>
          </a:xfrm>
          <a:prstGeom prst="rect">
            <a:avLst/>
          </a:prstGeom>
          <a:noFill/>
        </p:spPr>
        <p:txBody>
          <a:bodyPr wrap="square">
            <a:spAutoFit/>
          </a:bodyPr>
          <a:lstStyle>
            <a:defPPr>
              <a:defRPr lang="pt-BR"/>
            </a:defPPr>
            <a:lvl1pPr algn="ctr">
              <a:defRPr sz="4000" b="1">
                <a:solidFill>
                  <a:srgbClr val="210999"/>
                </a:solidFill>
                <a:latin typeface="Poppins" panose="00000500000000000000" pitchFamily="2" charset="0"/>
                <a:cs typeface="Poppins" panose="00000500000000000000" pitchFamily="2"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3600" b="1" i="0" u="none" strike="noStrike" kern="1200" cap="none" spc="0" normalizeH="0" baseline="0" noProof="0">
                <a:ln>
                  <a:noFill/>
                </a:ln>
                <a:solidFill>
                  <a:schemeClr val="tx1"/>
                </a:solidFill>
                <a:effectLst/>
                <a:uLnTx/>
                <a:uFillTx/>
                <a:latin typeface="Poppins" panose="00000500000000000000" pitchFamily="2" charset="0"/>
                <a:ea typeface="+mn-ea"/>
                <a:cs typeface="Poppins" panose="00000500000000000000" pitchFamily="2" charset="0"/>
              </a:rPr>
              <a:t>377 bi </a:t>
            </a:r>
            <a:r>
              <a:rPr kumimoji="0" lang="pt-BR" sz="1600" b="0" i="0" u="none" strike="noStrike" kern="1200" cap="none" spc="0" normalizeH="0" baseline="0" noProof="0">
                <a:ln>
                  <a:noFill/>
                </a:ln>
                <a:solidFill>
                  <a:schemeClr val="tx1"/>
                </a:solidFill>
                <a:effectLst/>
                <a:uLnTx/>
                <a:uFillTx/>
                <a:latin typeface="Poppins" panose="00000500000000000000" pitchFamily="2" charset="0"/>
                <a:ea typeface="+mn-ea"/>
                <a:cs typeface="Poppins" panose="00000500000000000000" pitchFamily="2" charset="0"/>
              </a:rPr>
              <a:t>Em benefícios no ano</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600" b="0" i="0" u="none" strike="noStrike" kern="1200" cap="none" spc="0" normalizeH="0" baseline="0" noProof="0">
                <a:ln>
                  <a:noFill/>
                </a:ln>
                <a:solidFill>
                  <a:schemeClr val="tx1"/>
                </a:solidFill>
                <a:effectLst/>
                <a:uLnTx/>
                <a:uFillTx/>
                <a:latin typeface="Poppins" panose="00000500000000000000" pitchFamily="2" charset="0"/>
                <a:ea typeface="+mn-ea"/>
                <a:cs typeface="Poppins" panose="00000500000000000000" pitchFamily="2" charset="0"/>
              </a:rPr>
              <a:t>União: 103, Estados: 192 e Mun.: 82</a:t>
            </a:r>
          </a:p>
        </p:txBody>
      </p:sp>
      <p:sp>
        <p:nvSpPr>
          <p:cNvPr id="49" name="CaixaDeTexto 48">
            <a:extLst>
              <a:ext uri="{FF2B5EF4-FFF2-40B4-BE49-F238E27FC236}">
                <a16:creationId xmlns:a16="http://schemas.microsoft.com/office/drawing/2014/main" id="{3BD69C4E-8C41-1D1D-522E-DA2512E3011B}"/>
              </a:ext>
            </a:extLst>
          </p:cNvPr>
          <p:cNvSpPr txBox="1"/>
          <p:nvPr/>
        </p:nvSpPr>
        <p:spPr>
          <a:xfrm>
            <a:off x="359513" y="1430156"/>
            <a:ext cx="2957618" cy="2062103"/>
          </a:xfrm>
          <a:prstGeom prst="rect">
            <a:avLst/>
          </a:prstGeom>
          <a:noFill/>
        </p:spPr>
        <p:txBody>
          <a:bodyPr wrap="square">
            <a:spAutoFit/>
          </a:bodyPr>
          <a:lstStyle>
            <a:defPPr>
              <a:defRPr lang="pt-BR"/>
            </a:defPPr>
            <a:lvl1pPr algn="ctr">
              <a:defRPr sz="4400" b="1">
                <a:solidFill>
                  <a:srgbClr val="210999"/>
                </a:solidFill>
                <a:latin typeface="Poppins" panose="00000500000000000000" pitchFamily="2" charset="0"/>
                <a:cs typeface="Poppins" panose="00000500000000000000" pitchFamily="2"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3600" b="1" i="0" u="none" strike="noStrike" kern="1200" cap="none" spc="0" normalizeH="0" baseline="0" noProof="0">
                <a:ln>
                  <a:noFill/>
                </a:ln>
                <a:solidFill>
                  <a:schemeClr val="tx1"/>
                </a:solidFill>
                <a:effectLst/>
                <a:uLnTx/>
                <a:uFillTx/>
                <a:latin typeface="Poppins" panose="00000500000000000000" pitchFamily="2" charset="0"/>
                <a:ea typeface="+mn-ea"/>
                <a:cs typeface="Poppins" panose="00000500000000000000" pitchFamily="2" charset="0"/>
              </a:rPr>
              <a:t>2.132 </a:t>
            </a:r>
            <a:r>
              <a:rPr kumimoji="0" lang="pt-BR" sz="2000" b="1" i="0" u="none" strike="noStrike" kern="1200" cap="none" spc="0" normalizeH="0" baseline="0" noProof="0">
                <a:ln>
                  <a:noFill/>
                </a:ln>
                <a:solidFill>
                  <a:schemeClr val="tx1"/>
                </a:solidFill>
                <a:effectLst/>
                <a:uLnTx/>
                <a:uFillTx/>
                <a:latin typeface="Poppins" panose="00000500000000000000" pitchFamily="2" charset="0"/>
                <a:ea typeface="+mn-ea"/>
                <a:cs typeface="Poppins" panose="00000500000000000000" pitchFamily="2" charset="0"/>
              </a:rPr>
              <a:t>RPPS</a:t>
            </a:r>
          </a:p>
          <a:p>
            <a:pPr marL="0" marR="0" lvl="0" indent="0" algn="ctr" defTabSz="914400" rtl="0" eaLnBrk="1" fontAlgn="auto" latinLnBrk="0" hangingPunct="1">
              <a:lnSpc>
                <a:spcPct val="100000"/>
              </a:lnSpc>
              <a:spcBef>
                <a:spcPts val="0"/>
              </a:spcBef>
              <a:spcAft>
                <a:spcPts val="0"/>
              </a:spcAft>
              <a:buClrTx/>
              <a:buSzTx/>
              <a:buFontTx/>
              <a:buNone/>
              <a:tabLst/>
              <a:defRPr/>
            </a:pPr>
            <a:r>
              <a:rPr lang="pt-BR" sz="2000" b="0">
                <a:solidFill>
                  <a:schemeClr val="tx1"/>
                </a:solidFill>
              </a:rPr>
              <a:t>Em todos os Estados </a:t>
            </a:r>
            <a:r>
              <a:rPr lang="pt-BR" sz="1600">
                <a:solidFill>
                  <a:schemeClr val="tx1"/>
                </a:solidFill>
              </a:rPr>
              <a:t>(EC 103 vedou instituição de novos regimes)</a:t>
            </a:r>
            <a:endParaRPr kumimoji="0" lang="pt-BR" sz="1600" i="0" u="none" strike="noStrike" kern="1200" cap="none" spc="0" normalizeH="0" baseline="0" noProof="0">
              <a:ln>
                <a:noFill/>
              </a:ln>
              <a:solidFill>
                <a:schemeClr val="tx1"/>
              </a:solidFill>
              <a:effectLst/>
              <a:uLnTx/>
              <a:uFillTx/>
              <a:latin typeface="Poppins" panose="00000500000000000000" pitchFamily="2" charset="0"/>
              <a:ea typeface="+mn-ea"/>
              <a:cs typeface="Poppins" panose="00000500000000000000" pitchFamily="2"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pt-BR" sz="3600" b="1" i="0" u="none" strike="noStrike" kern="1200" cap="none" spc="0" normalizeH="0" baseline="0" noProof="0">
              <a:ln>
                <a:noFill/>
              </a:ln>
              <a:solidFill>
                <a:schemeClr val="tx1"/>
              </a:solidFill>
              <a:effectLst/>
              <a:uLnTx/>
              <a:uFillTx/>
              <a:latin typeface="Poppins" panose="00000500000000000000" pitchFamily="2" charset="0"/>
              <a:ea typeface="+mn-ea"/>
              <a:cs typeface="Poppins" panose="00000500000000000000" pitchFamily="2" charset="0"/>
            </a:endParaRPr>
          </a:p>
        </p:txBody>
      </p:sp>
      <p:sp>
        <p:nvSpPr>
          <p:cNvPr id="50" name="CaixaDeTexto 1">
            <a:extLst>
              <a:ext uri="{FF2B5EF4-FFF2-40B4-BE49-F238E27FC236}">
                <a16:creationId xmlns:a16="http://schemas.microsoft.com/office/drawing/2014/main" id="{04055CFF-B7EC-07B5-614F-C1B112DE0C7A}"/>
              </a:ext>
            </a:extLst>
          </p:cNvPr>
          <p:cNvSpPr txBox="1"/>
          <p:nvPr/>
        </p:nvSpPr>
        <p:spPr>
          <a:xfrm>
            <a:off x="8191399" y="3492259"/>
            <a:ext cx="3641088" cy="1261884"/>
          </a:xfrm>
          <a:prstGeom prst="rect">
            <a:avLst/>
          </a:prstGeom>
          <a:noFill/>
        </p:spPr>
        <p:txBody>
          <a:bodyPr wrap="square">
            <a:spAutoFit/>
          </a:bodyPr>
          <a:lstStyle>
            <a:defPPr>
              <a:defRPr lang="pt-BR"/>
            </a:defPPr>
            <a:lvl1pPr algn="ctr">
              <a:defRPr sz="4400" b="1">
                <a:solidFill>
                  <a:srgbClr val="210999"/>
                </a:solidFill>
                <a:latin typeface="Poppins" panose="00000500000000000000" pitchFamily="2" charset="0"/>
                <a:cs typeface="Poppins" panose="00000500000000000000" pitchFamily="2"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3600" b="1" i="0" u="none" strike="noStrike" kern="1200" cap="none" spc="0" normalizeH="0" baseline="0" noProof="0">
                <a:ln>
                  <a:noFill/>
                </a:ln>
                <a:solidFill>
                  <a:schemeClr val="tx1"/>
                </a:solidFill>
                <a:effectLst/>
                <a:uLnTx/>
                <a:uFillTx/>
                <a:latin typeface="Poppins" panose="00000500000000000000" pitchFamily="2" charset="0"/>
                <a:ea typeface="+mn-ea"/>
                <a:cs typeface="Poppins" panose="00000500000000000000" pitchFamily="2" charset="0"/>
              </a:rPr>
              <a:t>R$ 155 bi</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800" b="0" i="0" u="none" strike="noStrike" kern="1200" cap="none" spc="0" normalizeH="0" baseline="0" noProof="0">
                <a:ln>
                  <a:noFill/>
                </a:ln>
                <a:solidFill>
                  <a:schemeClr val="tx1"/>
                </a:solidFill>
                <a:effectLst/>
                <a:uLnTx/>
                <a:uFillTx/>
                <a:latin typeface="Poppins" panose="00000500000000000000" pitchFamily="2" charset="0"/>
                <a:ea typeface="+mn-ea"/>
                <a:cs typeface="Poppins" panose="00000500000000000000" pitchFamily="2" charset="0"/>
              </a:rPr>
              <a:t>Déficit Financeiro</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1100" b="0" i="0" u="none" strike="noStrike" kern="1200" cap="none" spc="0" normalizeH="0" baseline="0" noProof="0">
                <a:ln>
                  <a:noFill/>
                </a:ln>
                <a:solidFill>
                  <a:schemeClr val="tx1"/>
                </a:solidFill>
                <a:effectLst/>
                <a:uLnTx/>
                <a:uFillTx/>
                <a:latin typeface="Poppins" panose="00000500000000000000" pitchFamily="2" charset="0"/>
                <a:ea typeface="+mn-ea"/>
                <a:cs typeface="Poppins" panose="00000500000000000000" pitchFamily="2" charset="0"/>
              </a:rPr>
              <a:t>(-62,8 bi União e FCDF  e -92,6 bi Estados e DF.  Mun. c/ superavit)</a:t>
            </a:r>
          </a:p>
        </p:txBody>
      </p:sp>
      <p:pic>
        <p:nvPicPr>
          <p:cNvPr id="51" name="Imagem 50">
            <a:extLst>
              <a:ext uri="{FF2B5EF4-FFF2-40B4-BE49-F238E27FC236}">
                <a16:creationId xmlns:a16="http://schemas.microsoft.com/office/drawing/2014/main" id="{89E1E1DE-D605-D090-ADB9-B5057D147002}"/>
              </a:ext>
            </a:extLst>
          </p:cNvPr>
          <p:cNvPicPr>
            <a:picLocks noChangeAspect="1"/>
          </p:cNvPicPr>
          <p:nvPr/>
        </p:nvPicPr>
        <p:blipFill>
          <a:blip r:embed="rId3"/>
          <a:stretch>
            <a:fillRect/>
          </a:stretch>
        </p:blipFill>
        <p:spPr>
          <a:xfrm>
            <a:off x="5275592" y="2328029"/>
            <a:ext cx="2181555" cy="805840"/>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pic>
        <p:nvPicPr>
          <p:cNvPr id="2" name="Imagem 1">
            <a:extLst>
              <a:ext uri="{FF2B5EF4-FFF2-40B4-BE49-F238E27FC236}">
                <a16:creationId xmlns:a16="http://schemas.microsoft.com/office/drawing/2014/main" id="{2B3ACC90-EDFD-6C7E-1547-77BF6DACF109}"/>
              </a:ext>
            </a:extLst>
          </p:cNvPr>
          <p:cNvPicPr>
            <a:picLocks noChangeAspect="1"/>
          </p:cNvPicPr>
          <p:nvPr/>
        </p:nvPicPr>
        <p:blipFill>
          <a:blip r:embed="rId4"/>
          <a:stretch>
            <a:fillRect/>
          </a:stretch>
        </p:blipFill>
        <p:spPr>
          <a:xfrm>
            <a:off x="10369296" y="192024"/>
            <a:ext cx="1500805" cy="692141"/>
          </a:xfrm>
          <a:prstGeom prst="rect">
            <a:avLst/>
          </a:prstGeom>
        </p:spPr>
      </p:pic>
      <p:sp>
        <p:nvSpPr>
          <p:cNvPr id="4" name="CaixaDeTexto 3">
            <a:extLst>
              <a:ext uri="{FF2B5EF4-FFF2-40B4-BE49-F238E27FC236}">
                <a16:creationId xmlns:a16="http://schemas.microsoft.com/office/drawing/2014/main" id="{E35F0D54-98CE-BB6C-6241-38EA51CEF953}"/>
              </a:ext>
            </a:extLst>
          </p:cNvPr>
          <p:cNvSpPr txBox="1"/>
          <p:nvPr/>
        </p:nvSpPr>
        <p:spPr>
          <a:xfrm>
            <a:off x="782968" y="353428"/>
            <a:ext cx="3690419" cy="461665"/>
          </a:xfrm>
          <a:prstGeom prst="rect">
            <a:avLst/>
          </a:prstGeom>
          <a:noFill/>
        </p:spPr>
        <p:txBody>
          <a:bodyPr wrap="square">
            <a:spAutoFit/>
          </a:bodyPr>
          <a:lstStyle/>
          <a:p>
            <a:r>
              <a:rPr lang="pt-BR" sz="2400" b="1">
                <a:solidFill>
                  <a:schemeClr val="accent1"/>
                </a:solidFill>
              </a:rPr>
              <a:t>Grandes números dos RPPS</a:t>
            </a:r>
          </a:p>
        </p:txBody>
      </p:sp>
    </p:spTree>
    <p:extLst>
      <p:ext uri="{BB962C8B-B14F-4D97-AF65-F5344CB8AC3E}">
        <p14:creationId xmlns:p14="http://schemas.microsoft.com/office/powerpoint/2010/main" val="29620762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par>
                                <p:cTn id="11" presetID="31" presetClass="entr" presetSubtype="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anim calcmode="lin" valueType="num">
                                      <p:cBhvr>
                                        <p:cTn id="15" dur="1000" fill="hold"/>
                                        <p:tgtEl>
                                          <p:spTgt spid="2"/>
                                        </p:tgtEl>
                                        <p:attrNameLst>
                                          <p:attrName>style.rotation</p:attrName>
                                        </p:attrNameLst>
                                      </p:cBhvr>
                                      <p:tavLst>
                                        <p:tav tm="0">
                                          <p:val>
                                            <p:fltVal val="90"/>
                                          </p:val>
                                        </p:tav>
                                        <p:tav tm="100000">
                                          <p:val>
                                            <p:fltVal val="0"/>
                                          </p:val>
                                        </p:tav>
                                      </p:tavLst>
                                    </p:anim>
                                    <p:animEffect transition="in" filter="fade">
                                      <p:cBhvr>
                                        <p:cTn id="16" dur="1000"/>
                                        <p:tgtEl>
                                          <p:spTgt spid="2"/>
                                        </p:tgtEl>
                                      </p:cBhvr>
                                    </p:animEffect>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nodeType="clickEffect">
                                  <p:stCondLst>
                                    <p:cond delay="0"/>
                                  </p:stCondLst>
                                  <p:childTnLst>
                                    <p:set>
                                      <p:cBhvr>
                                        <p:cTn id="20" dur="1" fill="hold">
                                          <p:stCondLst>
                                            <p:cond delay="0"/>
                                          </p:stCondLst>
                                        </p:cTn>
                                        <p:tgtEl>
                                          <p:spTgt spid="43"/>
                                        </p:tgtEl>
                                        <p:attrNameLst>
                                          <p:attrName>style.visibility</p:attrName>
                                        </p:attrNameLst>
                                      </p:cBhvr>
                                      <p:to>
                                        <p:strVal val="visible"/>
                                      </p:to>
                                    </p:set>
                                    <p:anim calcmode="lin" valueType="num">
                                      <p:cBhvr>
                                        <p:cTn id="21" dur="1000" fill="hold"/>
                                        <p:tgtEl>
                                          <p:spTgt spid="43"/>
                                        </p:tgtEl>
                                        <p:attrNameLst>
                                          <p:attrName>ppt_w</p:attrName>
                                        </p:attrNameLst>
                                      </p:cBhvr>
                                      <p:tavLst>
                                        <p:tav tm="0">
                                          <p:val>
                                            <p:fltVal val="0"/>
                                          </p:val>
                                        </p:tav>
                                        <p:tav tm="100000">
                                          <p:val>
                                            <p:strVal val="#ppt_w"/>
                                          </p:val>
                                        </p:tav>
                                      </p:tavLst>
                                    </p:anim>
                                    <p:anim calcmode="lin" valueType="num">
                                      <p:cBhvr>
                                        <p:cTn id="22" dur="1000" fill="hold"/>
                                        <p:tgtEl>
                                          <p:spTgt spid="43"/>
                                        </p:tgtEl>
                                        <p:attrNameLst>
                                          <p:attrName>ppt_h</p:attrName>
                                        </p:attrNameLst>
                                      </p:cBhvr>
                                      <p:tavLst>
                                        <p:tav tm="0">
                                          <p:val>
                                            <p:fltVal val="0"/>
                                          </p:val>
                                        </p:tav>
                                        <p:tav tm="100000">
                                          <p:val>
                                            <p:strVal val="#ppt_h"/>
                                          </p:val>
                                        </p:tav>
                                      </p:tavLst>
                                    </p:anim>
                                    <p:anim calcmode="lin" valueType="num">
                                      <p:cBhvr>
                                        <p:cTn id="23" dur="1000" fill="hold"/>
                                        <p:tgtEl>
                                          <p:spTgt spid="43"/>
                                        </p:tgtEl>
                                        <p:attrNameLst>
                                          <p:attrName>style.rotation</p:attrName>
                                        </p:attrNameLst>
                                      </p:cBhvr>
                                      <p:tavLst>
                                        <p:tav tm="0">
                                          <p:val>
                                            <p:fltVal val="90"/>
                                          </p:val>
                                        </p:tav>
                                        <p:tav tm="100000">
                                          <p:val>
                                            <p:fltVal val="0"/>
                                          </p:val>
                                        </p:tav>
                                      </p:tavLst>
                                    </p:anim>
                                    <p:animEffect transition="in" filter="fade">
                                      <p:cBhvr>
                                        <p:cTn id="24" dur="1000"/>
                                        <p:tgtEl>
                                          <p:spTgt spid="43"/>
                                        </p:tgtEl>
                                      </p:cBhvr>
                                    </p:animEffect>
                                  </p:childTnLst>
                                </p:cTn>
                              </p:par>
                              <p:par>
                                <p:cTn id="25" presetID="31" presetClass="entr" presetSubtype="0" fill="hold" nodeType="withEffect">
                                  <p:stCondLst>
                                    <p:cond delay="0"/>
                                  </p:stCondLst>
                                  <p:childTnLst>
                                    <p:set>
                                      <p:cBhvr>
                                        <p:cTn id="26" dur="1" fill="hold">
                                          <p:stCondLst>
                                            <p:cond delay="0"/>
                                          </p:stCondLst>
                                        </p:cTn>
                                        <p:tgtEl>
                                          <p:spTgt spid="51"/>
                                        </p:tgtEl>
                                        <p:attrNameLst>
                                          <p:attrName>style.visibility</p:attrName>
                                        </p:attrNameLst>
                                      </p:cBhvr>
                                      <p:to>
                                        <p:strVal val="visible"/>
                                      </p:to>
                                    </p:set>
                                    <p:anim calcmode="lin" valueType="num">
                                      <p:cBhvr>
                                        <p:cTn id="27" dur="1000" fill="hold"/>
                                        <p:tgtEl>
                                          <p:spTgt spid="51"/>
                                        </p:tgtEl>
                                        <p:attrNameLst>
                                          <p:attrName>ppt_w</p:attrName>
                                        </p:attrNameLst>
                                      </p:cBhvr>
                                      <p:tavLst>
                                        <p:tav tm="0">
                                          <p:val>
                                            <p:fltVal val="0"/>
                                          </p:val>
                                        </p:tav>
                                        <p:tav tm="100000">
                                          <p:val>
                                            <p:strVal val="#ppt_w"/>
                                          </p:val>
                                        </p:tav>
                                      </p:tavLst>
                                    </p:anim>
                                    <p:anim calcmode="lin" valueType="num">
                                      <p:cBhvr>
                                        <p:cTn id="28" dur="1000" fill="hold"/>
                                        <p:tgtEl>
                                          <p:spTgt spid="51"/>
                                        </p:tgtEl>
                                        <p:attrNameLst>
                                          <p:attrName>ppt_h</p:attrName>
                                        </p:attrNameLst>
                                      </p:cBhvr>
                                      <p:tavLst>
                                        <p:tav tm="0">
                                          <p:val>
                                            <p:fltVal val="0"/>
                                          </p:val>
                                        </p:tav>
                                        <p:tav tm="100000">
                                          <p:val>
                                            <p:strVal val="#ppt_h"/>
                                          </p:val>
                                        </p:tav>
                                      </p:tavLst>
                                    </p:anim>
                                    <p:anim calcmode="lin" valueType="num">
                                      <p:cBhvr>
                                        <p:cTn id="29" dur="1000" fill="hold"/>
                                        <p:tgtEl>
                                          <p:spTgt spid="51"/>
                                        </p:tgtEl>
                                        <p:attrNameLst>
                                          <p:attrName>style.rotation</p:attrName>
                                        </p:attrNameLst>
                                      </p:cBhvr>
                                      <p:tavLst>
                                        <p:tav tm="0">
                                          <p:val>
                                            <p:fltVal val="90"/>
                                          </p:val>
                                        </p:tav>
                                        <p:tav tm="100000">
                                          <p:val>
                                            <p:fltVal val="0"/>
                                          </p:val>
                                        </p:tav>
                                      </p:tavLst>
                                    </p:anim>
                                    <p:animEffect transition="in" filter="fade">
                                      <p:cBhvr>
                                        <p:cTn id="30" dur="1000"/>
                                        <p:tgtEl>
                                          <p:spTgt spid="51"/>
                                        </p:tgtEl>
                                      </p:cBhvr>
                                    </p:animEffect>
                                  </p:childTnLst>
                                </p:cTn>
                              </p:par>
                            </p:childTnLst>
                          </p:cTn>
                        </p:par>
                      </p:childTnLst>
                    </p:cTn>
                  </p:par>
                  <p:par>
                    <p:cTn id="31" fill="hold">
                      <p:stCondLst>
                        <p:cond delay="indefinite"/>
                      </p:stCondLst>
                      <p:childTnLst>
                        <p:par>
                          <p:cTn id="32" fill="hold">
                            <p:stCondLst>
                              <p:cond delay="0"/>
                            </p:stCondLst>
                            <p:childTnLst>
                              <p:par>
                                <p:cTn id="33" presetID="31" presetClass="entr" presetSubtype="0" fill="hold" grpId="0" nodeType="clickEffect">
                                  <p:stCondLst>
                                    <p:cond delay="0"/>
                                  </p:stCondLst>
                                  <p:childTnLst>
                                    <p:set>
                                      <p:cBhvr>
                                        <p:cTn id="34" dur="1" fill="hold">
                                          <p:stCondLst>
                                            <p:cond delay="0"/>
                                          </p:stCondLst>
                                        </p:cTn>
                                        <p:tgtEl>
                                          <p:spTgt spid="49"/>
                                        </p:tgtEl>
                                        <p:attrNameLst>
                                          <p:attrName>style.visibility</p:attrName>
                                        </p:attrNameLst>
                                      </p:cBhvr>
                                      <p:to>
                                        <p:strVal val="visible"/>
                                      </p:to>
                                    </p:set>
                                    <p:anim calcmode="lin" valueType="num">
                                      <p:cBhvr>
                                        <p:cTn id="35" dur="1000" fill="hold"/>
                                        <p:tgtEl>
                                          <p:spTgt spid="49"/>
                                        </p:tgtEl>
                                        <p:attrNameLst>
                                          <p:attrName>ppt_w</p:attrName>
                                        </p:attrNameLst>
                                      </p:cBhvr>
                                      <p:tavLst>
                                        <p:tav tm="0">
                                          <p:val>
                                            <p:fltVal val="0"/>
                                          </p:val>
                                        </p:tav>
                                        <p:tav tm="100000">
                                          <p:val>
                                            <p:strVal val="#ppt_w"/>
                                          </p:val>
                                        </p:tav>
                                      </p:tavLst>
                                    </p:anim>
                                    <p:anim calcmode="lin" valueType="num">
                                      <p:cBhvr>
                                        <p:cTn id="36" dur="1000" fill="hold"/>
                                        <p:tgtEl>
                                          <p:spTgt spid="49"/>
                                        </p:tgtEl>
                                        <p:attrNameLst>
                                          <p:attrName>ppt_h</p:attrName>
                                        </p:attrNameLst>
                                      </p:cBhvr>
                                      <p:tavLst>
                                        <p:tav tm="0">
                                          <p:val>
                                            <p:fltVal val="0"/>
                                          </p:val>
                                        </p:tav>
                                        <p:tav tm="100000">
                                          <p:val>
                                            <p:strVal val="#ppt_h"/>
                                          </p:val>
                                        </p:tav>
                                      </p:tavLst>
                                    </p:anim>
                                    <p:anim calcmode="lin" valueType="num">
                                      <p:cBhvr>
                                        <p:cTn id="37" dur="1000" fill="hold"/>
                                        <p:tgtEl>
                                          <p:spTgt spid="49"/>
                                        </p:tgtEl>
                                        <p:attrNameLst>
                                          <p:attrName>style.rotation</p:attrName>
                                        </p:attrNameLst>
                                      </p:cBhvr>
                                      <p:tavLst>
                                        <p:tav tm="0">
                                          <p:val>
                                            <p:fltVal val="90"/>
                                          </p:val>
                                        </p:tav>
                                        <p:tav tm="100000">
                                          <p:val>
                                            <p:fltVal val="0"/>
                                          </p:val>
                                        </p:tav>
                                      </p:tavLst>
                                    </p:anim>
                                    <p:animEffect transition="in" filter="fade">
                                      <p:cBhvr>
                                        <p:cTn id="38" dur="1000"/>
                                        <p:tgtEl>
                                          <p:spTgt spid="49"/>
                                        </p:tgtEl>
                                      </p:cBhvr>
                                    </p:animEffect>
                                  </p:childTnLst>
                                </p:cTn>
                              </p:par>
                            </p:childTnLst>
                          </p:cTn>
                        </p:par>
                      </p:childTnLst>
                    </p:cTn>
                  </p:par>
                  <p:par>
                    <p:cTn id="39" fill="hold">
                      <p:stCondLst>
                        <p:cond delay="indefinite"/>
                      </p:stCondLst>
                      <p:childTnLst>
                        <p:par>
                          <p:cTn id="40" fill="hold">
                            <p:stCondLst>
                              <p:cond delay="0"/>
                            </p:stCondLst>
                            <p:childTnLst>
                              <p:par>
                                <p:cTn id="41" presetID="31" presetClass="entr" presetSubtype="0" fill="hold" grpId="0" nodeType="clickEffect">
                                  <p:stCondLst>
                                    <p:cond delay="0"/>
                                  </p:stCondLst>
                                  <p:childTnLst>
                                    <p:set>
                                      <p:cBhvr>
                                        <p:cTn id="42" dur="1" fill="hold">
                                          <p:stCondLst>
                                            <p:cond delay="0"/>
                                          </p:stCondLst>
                                        </p:cTn>
                                        <p:tgtEl>
                                          <p:spTgt spid="44"/>
                                        </p:tgtEl>
                                        <p:attrNameLst>
                                          <p:attrName>style.visibility</p:attrName>
                                        </p:attrNameLst>
                                      </p:cBhvr>
                                      <p:to>
                                        <p:strVal val="visible"/>
                                      </p:to>
                                    </p:set>
                                    <p:anim calcmode="lin" valueType="num">
                                      <p:cBhvr>
                                        <p:cTn id="43" dur="1000" fill="hold"/>
                                        <p:tgtEl>
                                          <p:spTgt spid="44"/>
                                        </p:tgtEl>
                                        <p:attrNameLst>
                                          <p:attrName>ppt_w</p:attrName>
                                        </p:attrNameLst>
                                      </p:cBhvr>
                                      <p:tavLst>
                                        <p:tav tm="0">
                                          <p:val>
                                            <p:fltVal val="0"/>
                                          </p:val>
                                        </p:tav>
                                        <p:tav tm="100000">
                                          <p:val>
                                            <p:strVal val="#ppt_w"/>
                                          </p:val>
                                        </p:tav>
                                      </p:tavLst>
                                    </p:anim>
                                    <p:anim calcmode="lin" valueType="num">
                                      <p:cBhvr>
                                        <p:cTn id="44" dur="1000" fill="hold"/>
                                        <p:tgtEl>
                                          <p:spTgt spid="44"/>
                                        </p:tgtEl>
                                        <p:attrNameLst>
                                          <p:attrName>ppt_h</p:attrName>
                                        </p:attrNameLst>
                                      </p:cBhvr>
                                      <p:tavLst>
                                        <p:tav tm="0">
                                          <p:val>
                                            <p:fltVal val="0"/>
                                          </p:val>
                                        </p:tav>
                                        <p:tav tm="100000">
                                          <p:val>
                                            <p:strVal val="#ppt_h"/>
                                          </p:val>
                                        </p:tav>
                                      </p:tavLst>
                                    </p:anim>
                                    <p:anim calcmode="lin" valueType="num">
                                      <p:cBhvr>
                                        <p:cTn id="45" dur="1000" fill="hold"/>
                                        <p:tgtEl>
                                          <p:spTgt spid="44"/>
                                        </p:tgtEl>
                                        <p:attrNameLst>
                                          <p:attrName>style.rotation</p:attrName>
                                        </p:attrNameLst>
                                      </p:cBhvr>
                                      <p:tavLst>
                                        <p:tav tm="0">
                                          <p:val>
                                            <p:fltVal val="90"/>
                                          </p:val>
                                        </p:tav>
                                        <p:tav tm="100000">
                                          <p:val>
                                            <p:fltVal val="0"/>
                                          </p:val>
                                        </p:tav>
                                      </p:tavLst>
                                    </p:anim>
                                    <p:animEffect transition="in" filter="fade">
                                      <p:cBhvr>
                                        <p:cTn id="46" dur="1000"/>
                                        <p:tgtEl>
                                          <p:spTgt spid="44"/>
                                        </p:tgtEl>
                                      </p:cBhvr>
                                    </p:animEffect>
                                  </p:childTnLst>
                                </p:cTn>
                              </p:par>
                            </p:childTnLst>
                          </p:cTn>
                        </p:par>
                      </p:childTnLst>
                    </p:cTn>
                  </p:par>
                  <p:par>
                    <p:cTn id="47" fill="hold">
                      <p:stCondLst>
                        <p:cond delay="indefinite"/>
                      </p:stCondLst>
                      <p:childTnLst>
                        <p:par>
                          <p:cTn id="48" fill="hold">
                            <p:stCondLst>
                              <p:cond delay="0"/>
                            </p:stCondLst>
                            <p:childTnLst>
                              <p:par>
                                <p:cTn id="49" presetID="31" presetClass="entr" presetSubtype="0" fill="hold" grpId="0" nodeType="clickEffect">
                                  <p:stCondLst>
                                    <p:cond delay="0"/>
                                  </p:stCondLst>
                                  <p:childTnLst>
                                    <p:set>
                                      <p:cBhvr>
                                        <p:cTn id="50" dur="1" fill="hold">
                                          <p:stCondLst>
                                            <p:cond delay="0"/>
                                          </p:stCondLst>
                                        </p:cTn>
                                        <p:tgtEl>
                                          <p:spTgt spid="45"/>
                                        </p:tgtEl>
                                        <p:attrNameLst>
                                          <p:attrName>style.visibility</p:attrName>
                                        </p:attrNameLst>
                                      </p:cBhvr>
                                      <p:to>
                                        <p:strVal val="visible"/>
                                      </p:to>
                                    </p:set>
                                    <p:anim calcmode="lin" valueType="num">
                                      <p:cBhvr>
                                        <p:cTn id="51" dur="1000" fill="hold"/>
                                        <p:tgtEl>
                                          <p:spTgt spid="45"/>
                                        </p:tgtEl>
                                        <p:attrNameLst>
                                          <p:attrName>ppt_w</p:attrName>
                                        </p:attrNameLst>
                                      </p:cBhvr>
                                      <p:tavLst>
                                        <p:tav tm="0">
                                          <p:val>
                                            <p:fltVal val="0"/>
                                          </p:val>
                                        </p:tav>
                                        <p:tav tm="100000">
                                          <p:val>
                                            <p:strVal val="#ppt_w"/>
                                          </p:val>
                                        </p:tav>
                                      </p:tavLst>
                                    </p:anim>
                                    <p:anim calcmode="lin" valueType="num">
                                      <p:cBhvr>
                                        <p:cTn id="52" dur="1000" fill="hold"/>
                                        <p:tgtEl>
                                          <p:spTgt spid="45"/>
                                        </p:tgtEl>
                                        <p:attrNameLst>
                                          <p:attrName>ppt_h</p:attrName>
                                        </p:attrNameLst>
                                      </p:cBhvr>
                                      <p:tavLst>
                                        <p:tav tm="0">
                                          <p:val>
                                            <p:fltVal val="0"/>
                                          </p:val>
                                        </p:tav>
                                        <p:tav tm="100000">
                                          <p:val>
                                            <p:strVal val="#ppt_h"/>
                                          </p:val>
                                        </p:tav>
                                      </p:tavLst>
                                    </p:anim>
                                    <p:anim calcmode="lin" valueType="num">
                                      <p:cBhvr>
                                        <p:cTn id="53" dur="1000" fill="hold"/>
                                        <p:tgtEl>
                                          <p:spTgt spid="45"/>
                                        </p:tgtEl>
                                        <p:attrNameLst>
                                          <p:attrName>style.rotation</p:attrName>
                                        </p:attrNameLst>
                                      </p:cBhvr>
                                      <p:tavLst>
                                        <p:tav tm="0">
                                          <p:val>
                                            <p:fltVal val="90"/>
                                          </p:val>
                                        </p:tav>
                                        <p:tav tm="100000">
                                          <p:val>
                                            <p:fltVal val="0"/>
                                          </p:val>
                                        </p:tav>
                                      </p:tavLst>
                                    </p:anim>
                                    <p:animEffect transition="in" filter="fade">
                                      <p:cBhvr>
                                        <p:cTn id="54" dur="1000"/>
                                        <p:tgtEl>
                                          <p:spTgt spid="45"/>
                                        </p:tgtEl>
                                      </p:cBhvr>
                                    </p:animEffect>
                                  </p:childTnLst>
                                </p:cTn>
                              </p:par>
                            </p:childTnLst>
                          </p:cTn>
                        </p:par>
                      </p:childTnLst>
                    </p:cTn>
                  </p:par>
                  <p:par>
                    <p:cTn id="55" fill="hold">
                      <p:stCondLst>
                        <p:cond delay="indefinite"/>
                      </p:stCondLst>
                      <p:childTnLst>
                        <p:par>
                          <p:cTn id="56" fill="hold">
                            <p:stCondLst>
                              <p:cond delay="0"/>
                            </p:stCondLst>
                            <p:childTnLst>
                              <p:par>
                                <p:cTn id="57" presetID="31" presetClass="entr" presetSubtype="0" fill="hold" grpId="0" nodeType="clickEffect">
                                  <p:stCondLst>
                                    <p:cond delay="0"/>
                                  </p:stCondLst>
                                  <p:childTnLst>
                                    <p:set>
                                      <p:cBhvr>
                                        <p:cTn id="58" dur="1" fill="hold">
                                          <p:stCondLst>
                                            <p:cond delay="0"/>
                                          </p:stCondLst>
                                        </p:cTn>
                                        <p:tgtEl>
                                          <p:spTgt spid="46"/>
                                        </p:tgtEl>
                                        <p:attrNameLst>
                                          <p:attrName>style.visibility</p:attrName>
                                        </p:attrNameLst>
                                      </p:cBhvr>
                                      <p:to>
                                        <p:strVal val="visible"/>
                                      </p:to>
                                    </p:set>
                                    <p:anim calcmode="lin" valueType="num">
                                      <p:cBhvr>
                                        <p:cTn id="59" dur="1000" fill="hold"/>
                                        <p:tgtEl>
                                          <p:spTgt spid="46"/>
                                        </p:tgtEl>
                                        <p:attrNameLst>
                                          <p:attrName>ppt_w</p:attrName>
                                        </p:attrNameLst>
                                      </p:cBhvr>
                                      <p:tavLst>
                                        <p:tav tm="0">
                                          <p:val>
                                            <p:fltVal val="0"/>
                                          </p:val>
                                        </p:tav>
                                        <p:tav tm="100000">
                                          <p:val>
                                            <p:strVal val="#ppt_w"/>
                                          </p:val>
                                        </p:tav>
                                      </p:tavLst>
                                    </p:anim>
                                    <p:anim calcmode="lin" valueType="num">
                                      <p:cBhvr>
                                        <p:cTn id="60" dur="1000" fill="hold"/>
                                        <p:tgtEl>
                                          <p:spTgt spid="46"/>
                                        </p:tgtEl>
                                        <p:attrNameLst>
                                          <p:attrName>ppt_h</p:attrName>
                                        </p:attrNameLst>
                                      </p:cBhvr>
                                      <p:tavLst>
                                        <p:tav tm="0">
                                          <p:val>
                                            <p:fltVal val="0"/>
                                          </p:val>
                                        </p:tav>
                                        <p:tav tm="100000">
                                          <p:val>
                                            <p:strVal val="#ppt_h"/>
                                          </p:val>
                                        </p:tav>
                                      </p:tavLst>
                                    </p:anim>
                                    <p:anim calcmode="lin" valueType="num">
                                      <p:cBhvr>
                                        <p:cTn id="61" dur="1000" fill="hold"/>
                                        <p:tgtEl>
                                          <p:spTgt spid="46"/>
                                        </p:tgtEl>
                                        <p:attrNameLst>
                                          <p:attrName>style.rotation</p:attrName>
                                        </p:attrNameLst>
                                      </p:cBhvr>
                                      <p:tavLst>
                                        <p:tav tm="0">
                                          <p:val>
                                            <p:fltVal val="90"/>
                                          </p:val>
                                        </p:tav>
                                        <p:tav tm="100000">
                                          <p:val>
                                            <p:fltVal val="0"/>
                                          </p:val>
                                        </p:tav>
                                      </p:tavLst>
                                    </p:anim>
                                    <p:animEffect transition="in" filter="fade">
                                      <p:cBhvr>
                                        <p:cTn id="62" dur="1000"/>
                                        <p:tgtEl>
                                          <p:spTgt spid="46"/>
                                        </p:tgtEl>
                                      </p:cBhvr>
                                    </p:animEffect>
                                  </p:childTnLst>
                                </p:cTn>
                              </p:par>
                            </p:childTnLst>
                          </p:cTn>
                        </p:par>
                      </p:childTnLst>
                    </p:cTn>
                  </p:par>
                  <p:par>
                    <p:cTn id="63" fill="hold">
                      <p:stCondLst>
                        <p:cond delay="indefinite"/>
                      </p:stCondLst>
                      <p:childTnLst>
                        <p:par>
                          <p:cTn id="64" fill="hold">
                            <p:stCondLst>
                              <p:cond delay="0"/>
                            </p:stCondLst>
                            <p:childTnLst>
                              <p:par>
                                <p:cTn id="65" presetID="31" presetClass="entr" presetSubtype="0" fill="hold" grpId="0" nodeType="clickEffect">
                                  <p:stCondLst>
                                    <p:cond delay="0"/>
                                  </p:stCondLst>
                                  <p:childTnLst>
                                    <p:set>
                                      <p:cBhvr>
                                        <p:cTn id="66" dur="1" fill="hold">
                                          <p:stCondLst>
                                            <p:cond delay="0"/>
                                          </p:stCondLst>
                                        </p:cTn>
                                        <p:tgtEl>
                                          <p:spTgt spid="47"/>
                                        </p:tgtEl>
                                        <p:attrNameLst>
                                          <p:attrName>style.visibility</p:attrName>
                                        </p:attrNameLst>
                                      </p:cBhvr>
                                      <p:to>
                                        <p:strVal val="visible"/>
                                      </p:to>
                                    </p:set>
                                    <p:anim calcmode="lin" valueType="num">
                                      <p:cBhvr>
                                        <p:cTn id="67" dur="1000" fill="hold"/>
                                        <p:tgtEl>
                                          <p:spTgt spid="47"/>
                                        </p:tgtEl>
                                        <p:attrNameLst>
                                          <p:attrName>ppt_w</p:attrName>
                                        </p:attrNameLst>
                                      </p:cBhvr>
                                      <p:tavLst>
                                        <p:tav tm="0">
                                          <p:val>
                                            <p:fltVal val="0"/>
                                          </p:val>
                                        </p:tav>
                                        <p:tav tm="100000">
                                          <p:val>
                                            <p:strVal val="#ppt_w"/>
                                          </p:val>
                                        </p:tav>
                                      </p:tavLst>
                                    </p:anim>
                                    <p:anim calcmode="lin" valueType="num">
                                      <p:cBhvr>
                                        <p:cTn id="68" dur="1000" fill="hold"/>
                                        <p:tgtEl>
                                          <p:spTgt spid="47"/>
                                        </p:tgtEl>
                                        <p:attrNameLst>
                                          <p:attrName>ppt_h</p:attrName>
                                        </p:attrNameLst>
                                      </p:cBhvr>
                                      <p:tavLst>
                                        <p:tav tm="0">
                                          <p:val>
                                            <p:fltVal val="0"/>
                                          </p:val>
                                        </p:tav>
                                        <p:tav tm="100000">
                                          <p:val>
                                            <p:strVal val="#ppt_h"/>
                                          </p:val>
                                        </p:tav>
                                      </p:tavLst>
                                    </p:anim>
                                    <p:anim calcmode="lin" valueType="num">
                                      <p:cBhvr>
                                        <p:cTn id="69" dur="1000" fill="hold"/>
                                        <p:tgtEl>
                                          <p:spTgt spid="47"/>
                                        </p:tgtEl>
                                        <p:attrNameLst>
                                          <p:attrName>style.rotation</p:attrName>
                                        </p:attrNameLst>
                                      </p:cBhvr>
                                      <p:tavLst>
                                        <p:tav tm="0">
                                          <p:val>
                                            <p:fltVal val="90"/>
                                          </p:val>
                                        </p:tav>
                                        <p:tav tm="100000">
                                          <p:val>
                                            <p:fltVal val="0"/>
                                          </p:val>
                                        </p:tav>
                                      </p:tavLst>
                                    </p:anim>
                                    <p:animEffect transition="in" filter="fade">
                                      <p:cBhvr>
                                        <p:cTn id="70" dur="1000"/>
                                        <p:tgtEl>
                                          <p:spTgt spid="47"/>
                                        </p:tgtEl>
                                      </p:cBhvr>
                                    </p:animEffect>
                                  </p:childTnLst>
                                </p:cTn>
                              </p:par>
                            </p:childTnLst>
                          </p:cTn>
                        </p:par>
                      </p:childTnLst>
                    </p:cTn>
                  </p:par>
                  <p:par>
                    <p:cTn id="71" fill="hold">
                      <p:stCondLst>
                        <p:cond delay="indefinite"/>
                      </p:stCondLst>
                      <p:childTnLst>
                        <p:par>
                          <p:cTn id="72" fill="hold">
                            <p:stCondLst>
                              <p:cond delay="0"/>
                            </p:stCondLst>
                            <p:childTnLst>
                              <p:par>
                                <p:cTn id="73" presetID="31" presetClass="entr" presetSubtype="0" fill="hold" grpId="0" nodeType="clickEffect">
                                  <p:stCondLst>
                                    <p:cond delay="0"/>
                                  </p:stCondLst>
                                  <p:childTnLst>
                                    <p:set>
                                      <p:cBhvr>
                                        <p:cTn id="74" dur="1" fill="hold">
                                          <p:stCondLst>
                                            <p:cond delay="0"/>
                                          </p:stCondLst>
                                        </p:cTn>
                                        <p:tgtEl>
                                          <p:spTgt spid="50"/>
                                        </p:tgtEl>
                                        <p:attrNameLst>
                                          <p:attrName>style.visibility</p:attrName>
                                        </p:attrNameLst>
                                      </p:cBhvr>
                                      <p:to>
                                        <p:strVal val="visible"/>
                                      </p:to>
                                    </p:set>
                                    <p:anim calcmode="lin" valueType="num">
                                      <p:cBhvr>
                                        <p:cTn id="75" dur="1000" fill="hold"/>
                                        <p:tgtEl>
                                          <p:spTgt spid="50"/>
                                        </p:tgtEl>
                                        <p:attrNameLst>
                                          <p:attrName>ppt_w</p:attrName>
                                        </p:attrNameLst>
                                      </p:cBhvr>
                                      <p:tavLst>
                                        <p:tav tm="0">
                                          <p:val>
                                            <p:fltVal val="0"/>
                                          </p:val>
                                        </p:tav>
                                        <p:tav tm="100000">
                                          <p:val>
                                            <p:strVal val="#ppt_w"/>
                                          </p:val>
                                        </p:tav>
                                      </p:tavLst>
                                    </p:anim>
                                    <p:anim calcmode="lin" valueType="num">
                                      <p:cBhvr>
                                        <p:cTn id="76" dur="1000" fill="hold"/>
                                        <p:tgtEl>
                                          <p:spTgt spid="50"/>
                                        </p:tgtEl>
                                        <p:attrNameLst>
                                          <p:attrName>ppt_h</p:attrName>
                                        </p:attrNameLst>
                                      </p:cBhvr>
                                      <p:tavLst>
                                        <p:tav tm="0">
                                          <p:val>
                                            <p:fltVal val="0"/>
                                          </p:val>
                                        </p:tav>
                                        <p:tav tm="100000">
                                          <p:val>
                                            <p:strVal val="#ppt_h"/>
                                          </p:val>
                                        </p:tav>
                                      </p:tavLst>
                                    </p:anim>
                                    <p:anim calcmode="lin" valueType="num">
                                      <p:cBhvr>
                                        <p:cTn id="77" dur="1000" fill="hold"/>
                                        <p:tgtEl>
                                          <p:spTgt spid="50"/>
                                        </p:tgtEl>
                                        <p:attrNameLst>
                                          <p:attrName>style.rotation</p:attrName>
                                        </p:attrNameLst>
                                      </p:cBhvr>
                                      <p:tavLst>
                                        <p:tav tm="0">
                                          <p:val>
                                            <p:fltVal val="90"/>
                                          </p:val>
                                        </p:tav>
                                        <p:tav tm="100000">
                                          <p:val>
                                            <p:fltVal val="0"/>
                                          </p:val>
                                        </p:tav>
                                      </p:tavLst>
                                    </p:anim>
                                    <p:animEffect transition="in" filter="fade">
                                      <p:cBhvr>
                                        <p:cTn id="78" dur="1000"/>
                                        <p:tgtEl>
                                          <p:spTgt spid="50"/>
                                        </p:tgtEl>
                                      </p:cBhvr>
                                    </p:animEffect>
                                  </p:childTnLst>
                                </p:cTn>
                              </p:par>
                            </p:childTnLst>
                          </p:cTn>
                        </p:par>
                      </p:childTnLst>
                    </p:cTn>
                  </p:par>
                  <p:par>
                    <p:cTn id="79" fill="hold">
                      <p:stCondLst>
                        <p:cond delay="indefinite"/>
                      </p:stCondLst>
                      <p:childTnLst>
                        <p:par>
                          <p:cTn id="80" fill="hold">
                            <p:stCondLst>
                              <p:cond delay="0"/>
                            </p:stCondLst>
                            <p:childTnLst>
                              <p:par>
                                <p:cTn id="81" presetID="31" presetClass="entr" presetSubtype="0" fill="hold" grpId="0" nodeType="clickEffect">
                                  <p:stCondLst>
                                    <p:cond delay="0"/>
                                  </p:stCondLst>
                                  <p:childTnLst>
                                    <p:set>
                                      <p:cBhvr>
                                        <p:cTn id="82" dur="1" fill="hold">
                                          <p:stCondLst>
                                            <p:cond delay="0"/>
                                          </p:stCondLst>
                                        </p:cTn>
                                        <p:tgtEl>
                                          <p:spTgt spid="48"/>
                                        </p:tgtEl>
                                        <p:attrNameLst>
                                          <p:attrName>style.visibility</p:attrName>
                                        </p:attrNameLst>
                                      </p:cBhvr>
                                      <p:to>
                                        <p:strVal val="visible"/>
                                      </p:to>
                                    </p:set>
                                    <p:anim calcmode="lin" valueType="num">
                                      <p:cBhvr>
                                        <p:cTn id="83" dur="1000" fill="hold"/>
                                        <p:tgtEl>
                                          <p:spTgt spid="48"/>
                                        </p:tgtEl>
                                        <p:attrNameLst>
                                          <p:attrName>ppt_w</p:attrName>
                                        </p:attrNameLst>
                                      </p:cBhvr>
                                      <p:tavLst>
                                        <p:tav tm="0">
                                          <p:val>
                                            <p:fltVal val="0"/>
                                          </p:val>
                                        </p:tav>
                                        <p:tav tm="100000">
                                          <p:val>
                                            <p:strVal val="#ppt_w"/>
                                          </p:val>
                                        </p:tav>
                                      </p:tavLst>
                                    </p:anim>
                                    <p:anim calcmode="lin" valueType="num">
                                      <p:cBhvr>
                                        <p:cTn id="84" dur="1000" fill="hold"/>
                                        <p:tgtEl>
                                          <p:spTgt spid="48"/>
                                        </p:tgtEl>
                                        <p:attrNameLst>
                                          <p:attrName>ppt_h</p:attrName>
                                        </p:attrNameLst>
                                      </p:cBhvr>
                                      <p:tavLst>
                                        <p:tav tm="0">
                                          <p:val>
                                            <p:fltVal val="0"/>
                                          </p:val>
                                        </p:tav>
                                        <p:tav tm="100000">
                                          <p:val>
                                            <p:strVal val="#ppt_h"/>
                                          </p:val>
                                        </p:tav>
                                      </p:tavLst>
                                    </p:anim>
                                    <p:anim calcmode="lin" valueType="num">
                                      <p:cBhvr>
                                        <p:cTn id="85" dur="1000" fill="hold"/>
                                        <p:tgtEl>
                                          <p:spTgt spid="48"/>
                                        </p:tgtEl>
                                        <p:attrNameLst>
                                          <p:attrName>style.rotation</p:attrName>
                                        </p:attrNameLst>
                                      </p:cBhvr>
                                      <p:tavLst>
                                        <p:tav tm="0">
                                          <p:val>
                                            <p:fltVal val="90"/>
                                          </p:val>
                                        </p:tav>
                                        <p:tav tm="100000">
                                          <p:val>
                                            <p:fltVal val="0"/>
                                          </p:val>
                                        </p:tav>
                                      </p:tavLst>
                                    </p:anim>
                                    <p:animEffect transition="in" filter="fade">
                                      <p:cBhvr>
                                        <p:cTn id="86" dur="10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46" grpId="0"/>
      <p:bldP spid="47" grpId="0"/>
      <p:bldP spid="48" grpId="0"/>
      <p:bldP spid="49" grpId="0"/>
      <p:bldP spid="50" grpId="0"/>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F27C7E-22C7-4652-CFB4-C7AABC8B18D0}"/>
            </a:ext>
          </a:extLst>
        </p:cNvPr>
        <p:cNvGrpSpPr/>
        <p:nvPr/>
      </p:nvGrpSpPr>
      <p:grpSpPr>
        <a:xfrm>
          <a:off x="0" y="0"/>
          <a:ext cx="0" cy="0"/>
          <a:chOff x="0" y="0"/>
          <a:chExt cx="0" cy="0"/>
        </a:xfrm>
      </p:grpSpPr>
      <p:cxnSp>
        <p:nvCxnSpPr>
          <p:cNvPr id="20" name="Conector reto 19">
            <a:extLst>
              <a:ext uri="{FF2B5EF4-FFF2-40B4-BE49-F238E27FC236}">
                <a16:creationId xmlns:a16="http://schemas.microsoft.com/office/drawing/2014/main" id="{E8633AC8-19C6-E08E-5473-5B24F6B557CB}"/>
              </a:ext>
            </a:extLst>
          </p:cNvPr>
          <p:cNvCxnSpPr>
            <a:cxnSpLocks/>
          </p:cNvCxnSpPr>
          <p:nvPr/>
        </p:nvCxnSpPr>
        <p:spPr>
          <a:xfrm>
            <a:off x="-497941" y="0"/>
            <a:ext cx="0" cy="6424863"/>
          </a:xfrm>
          <a:prstGeom prst="line">
            <a:avLst/>
          </a:prstGeom>
        </p:spPr>
        <p:style>
          <a:lnRef idx="2">
            <a:schemeClr val="accent1"/>
          </a:lnRef>
          <a:fillRef idx="0">
            <a:schemeClr val="accent1"/>
          </a:fillRef>
          <a:effectRef idx="1">
            <a:schemeClr val="accent1"/>
          </a:effectRef>
          <a:fontRef idx="minor">
            <a:schemeClr val="tx1"/>
          </a:fontRef>
        </p:style>
      </p:cxnSp>
      <p:grpSp>
        <p:nvGrpSpPr>
          <p:cNvPr id="12" name="Agrupar 11">
            <a:extLst>
              <a:ext uri="{FF2B5EF4-FFF2-40B4-BE49-F238E27FC236}">
                <a16:creationId xmlns:a16="http://schemas.microsoft.com/office/drawing/2014/main" id="{5B11C66A-49AC-AACA-7A89-9D0A285CFEB5}"/>
              </a:ext>
            </a:extLst>
          </p:cNvPr>
          <p:cNvGrpSpPr/>
          <p:nvPr/>
        </p:nvGrpSpPr>
        <p:grpSpPr>
          <a:xfrm>
            <a:off x="172782" y="1218795"/>
            <a:ext cx="11887240" cy="5206068"/>
            <a:chOff x="172782" y="183550"/>
            <a:chExt cx="11887240" cy="5206068"/>
          </a:xfrm>
        </p:grpSpPr>
        <p:sp>
          <p:nvSpPr>
            <p:cNvPr id="2" name="Retângulo: Cantos Arredondados 1">
              <a:extLst>
                <a:ext uri="{FF2B5EF4-FFF2-40B4-BE49-F238E27FC236}">
                  <a16:creationId xmlns:a16="http://schemas.microsoft.com/office/drawing/2014/main" id="{7326E4F3-A156-5B5D-8E02-519E9C402EAD}"/>
                </a:ext>
              </a:extLst>
            </p:cNvPr>
            <p:cNvSpPr/>
            <p:nvPr/>
          </p:nvSpPr>
          <p:spPr>
            <a:xfrm>
              <a:off x="4148417" y="183550"/>
              <a:ext cx="3895166" cy="1957947"/>
            </a:xfrm>
            <a:prstGeom prst="roundRect">
              <a:avLst/>
            </a:prstGeom>
            <a:solidFill>
              <a:schemeClr val="tx2">
                <a:lumMod val="90000"/>
                <a:lumOff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3000" b="1"/>
                <a:t>Competências do DRPPS</a:t>
              </a:r>
            </a:p>
          </p:txBody>
        </p:sp>
        <p:sp>
          <p:nvSpPr>
            <p:cNvPr id="4" name="Retângulo: Cantos Arredondados 3">
              <a:extLst>
                <a:ext uri="{FF2B5EF4-FFF2-40B4-BE49-F238E27FC236}">
                  <a16:creationId xmlns:a16="http://schemas.microsoft.com/office/drawing/2014/main" id="{E7888424-61B5-02C8-3317-00D6DC45BBF9}"/>
                </a:ext>
              </a:extLst>
            </p:cNvPr>
            <p:cNvSpPr/>
            <p:nvPr/>
          </p:nvSpPr>
          <p:spPr>
            <a:xfrm>
              <a:off x="172782" y="2741593"/>
              <a:ext cx="2729904" cy="2648025"/>
            </a:xfrm>
            <a:prstGeom prst="roundRect">
              <a:avLst/>
            </a:prstGeom>
            <a:solidFill>
              <a:srgbClr val="005EBC"/>
            </a:solidFill>
            <a:ln w="38100">
              <a:solidFill>
                <a:srgbClr val="FFFF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2200"/>
                <a:t>Orientação e Acompanhamento</a:t>
              </a:r>
              <a:endParaRPr lang="pt-BR" sz="2200" b="1">
                <a:solidFill>
                  <a:srgbClr val="FFFF00"/>
                </a:solidFill>
              </a:endParaRPr>
            </a:p>
          </p:txBody>
        </p:sp>
        <p:sp>
          <p:nvSpPr>
            <p:cNvPr id="5" name="Retângulo: Cantos Arredondados 4">
              <a:extLst>
                <a:ext uri="{FF2B5EF4-FFF2-40B4-BE49-F238E27FC236}">
                  <a16:creationId xmlns:a16="http://schemas.microsoft.com/office/drawing/2014/main" id="{E0BCE8D2-4DAB-24DC-1CD2-F01457F91AC9}"/>
                </a:ext>
              </a:extLst>
            </p:cNvPr>
            <p:cNvSpPr/>
            <p:nvPr/>
          </p:nvSpPr>
          <p:spPr>
            <a:xfrm>
              <a:off x="7305225" y="2685029"/>
              <a:ext cx="2464368" cy="2648025"/>
            </a:xfrm>
            <a:prstGeom prst="roundRect">
              <a:avLst/>
            </a:prstGeom>
            <a:solidFill>
              <a:srgbClr val="005EBC"/>
            </a:solidFill>
            <a:ln w="38100">
              <a:solidFill>
                <a:srgbClr val="FFFF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2200"/>
                <a:t>Supervisão e Fiscalização</a:t>
              </a:r>
            </a:p>
          </p:txBody>
        </p:sp>
        <p:sp>
          <p:nvSpPr>
            <p:cNvPr id="9" name="Retângulo: Cantos Arredondados 8">
              <a:extLst>
                <a:ext uri="{FF2B5EF4-FFF2-40B4-BE49-F238E27FC236}">
                  <a16:creationId xmlns:a16="http://schemas.microsoft.com/office/drawing/2014/main" id="{12E65387-BC16-A1ED-F0DA-2F1A6E3FC0AB}"/>
                </a:ext>
              </a:extLst>
            </p:cNvPr>
            <p:cNvSpPr/>
            <p:nvPr/>
          </p:nvSpPr>
          <p:spPr>
            <a:xfrm>
              <a:off x="5174472" y="2741581"/>
              <a:ext cx="2135871" cy="2648025"/>
            </a:xfrm>
            <a:prstGeom prst="roundRect">
              <a:avLst/>
            </a:prstGeom>
            <a:solidFill>
              <a:srgbClr val="005EBC"/>
            </a:solidFill>
            <a:ln w="38100">
              <a:solidFill>
                <a:srgbClr val="FFFF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2100" b="1">
                  <a:solidFill>
                    <a:schemeClr val="bg1"/>
                  </a:solidFill>
                </a:rPr>
                <a:t>Emissão do Certificado de Regularidade Previdenciária - CRP</a:t>
              </a:r>
            </a:p>
          </p:txBody>
        </p:sp>
        <p:sp>
          <p:nvSpPr>
            <p:cNvPr id="10" name="Retângulo: Cantos Arredondados 9">
              <a:extLst>
                <a:ext uri="{FF2B5EF4-FFF2-40B4-BE49-F238E27FC236}">
                  <a16:creationId xmlns:a16="http://schemas.microsoft.com/office/drawing/2014/main" id="{95824F89-6629-CE34-8473-EC77B08EEB34}"/>
                </a:ext>
              </a:extLst>
            </p:cNvPr>
            <p:cNvSpPr/>
            <p:nvPr/>
          </p:nvSpPr>
          <p:spPr>
            <a:xfrm>
              <a:off x="2652712" y="2741581"/>
              <a:ext cx="2535609" cy="2648025"/>
            </a:xfrm>
            <a:prstGeom prst="roundRect">
              <a:avLst/>
            </a:prstGeom>
            <a:solidFill>
              <a:srgbClr val="005EBC"/>
            </a:solidFill>
            <a:ln w="38100">
              <a:solidFill>
                <a:srgbClr val="FFFF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2200"/>
                <a:t>Estabelecimento de parâmetros gerais</a:t>
              </a:r>
              <a:endParaRPr lang="pt-BR" sz="2200" b="1">
                <a:solidFill>
                  <a:srgbClr val="FFFF00"/>
                </a:solidFill>
              </a:endParaRPr>
            </a:p>
          </p:txBody>
        </p:sp>
        <p:sp>
          <p:nvSpPr>
            <p:cNvPr id="11" name="Retângulo: Cantos Arredondados 10">
              <a:extLst>
                <a:ext uri="{FF2B5EF4-FFF2-40B4-BE49-F238E27FC236}">
                  <a16:creationId xmlns:a16="http://schemas.microsoft.com/office/drawing/2014/main" id="{C36C97CC-7109-476F-EDBE-8811DDD045B5}"/>
                </a:ext>
              </a:extLst>
            </p:cNvPr>
            <p:cNvSpPr/>
            <p:nvPr/>
          </p:nvSpPr>
          <p:spPr>
            <a:xfrm>
              <a:off x="9793342" y="2732162"/>
              <a:ext cx="2266680" cy="2648025"/>
            </a:xfrm>
            <a:prstGeom prst="roundRect">
              <a:avLst/>
            </a:prstGeom>
            <a:solidFill>
              <a:srgbClr val="005EBC"/>
            </a:solidFill>
            <a:ln w="38100">
              <a:solidFill>
                <a:srgbClr val="FFFF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2200"/>
                <a:t>Centralização de informações</a:t>
              </a:r>
            </a:p>
          </p:txBody>
        </p:sp>
        <p:cxnSp>
          <p:nvCxnSpPr>
            <p:cNvPr id="13" name="Conexão: Ângulo Reto 85">
              <a:extLst>
                <a:ext uri="{FF2B5EF4-FFF2-40B4-BE49-F238E27FC236}">
                  <a16:creationId xmlns:a16="http://schemas.microsoft.com/office/drawing/2014/main" id="{CA277D4B-4B3E-5939-23F4-C5BA9E4D31DB}"/>
                </a:ext>
              </a:extLst>
            </p:cNvPr>
            <p:cNvCxnSpPr>
              <a:cxnSpLocks/>
              <a:stCxn id="2" idx="2"/>
              <a:endCxn id="4" idx="0"/>
            </p:cNvCxnSpPr>
            <p:nvPr/>
          </p:nvCxnSpPr>
          <p:spPr>
            <a:xfrm rot="5400000">
              <a:off x="3516819" y="162412"/>
              <a:ext cx="600096" cy="4558266"/>
            </a:xfrm>
            <a:prstGeom prst="bentConnector3">
              <a:avLst/>
            </a:prstGeom>
          </p:spPr>
          <p:style>
            <a:lnRef idx="2">
              <a:schemeClr val="accent1"/>
            </a:lnRef>
            <a:fillRef idx="0">
              <a:schemeClr val="accent1"/>
            </a:fillRef>
            <a:effectRef idx="1">
              <a:schemeClr val="accent1"/>
            </a:effectRef>
            <a:fontRef idx="minor">
              <a:schemeClr val="tx1"/>
            </a:fontRef>
          </p:style>
        </p:cxnSp>
        <p:cxnSp>
          <p:nvCxnSpPr>
            <p:cNvPr id="14" name="Conexão: Ângulo Reto 87">
              <a:extLst>
                <a:ext uri="{FF2B5EF4-FFF2-40B4-BE49-F238E27FC236}">
                  <a16:creationId xmlns:a16="http://schemas.microsoft.com/office/drawing/2014/main" id="{52F864B2-55D3-01D4-0B49-9B8B16C76B38}"/>
                </a:ext>
              </a:extLst>
            </p:cNvPr>
            <p:cNvCxnSpPr>
              <a:cxnSpLocks/>
              <a:stCxn id="2" idx="2"/>
              <a:endCxn id="11" idx="0"/>
            </p:cNvCxnSpPr>
            <p:nvPr/>
          </p:nvCxnSpPr>
          <p:spPr>
            <a:xfrm rot="16200000" flipH="1">
              <a:off x="8216009" y="21488"/>
              <a:ext cx="590665" cy="4830682"/>
            </a:xfrm>
            <a:prstGeom prst="bentConnector3">
              <a:avLst/>
            </a:prstGeom>
          </p:spPr>
          <p:style>
            <a:lnRef idx="2">
              <a:schemeClr val="accent1"/>
            </a:lnRef>
            <a:fillRef idx="0">
              <a:schemeClr val="accent1"/>
            </a:fillRef>
            <a:effectRef idx="1">
              <a:schemeClr val="accent1"/>
            </a:effectRef>
            <a:fontRef idx="minor">
              <a:schemeClr val="tx1"/>
            </a:fontRef>
          </p:style>
        </p:cxnSp>
        <p:cxnSp>
          <p:nvCxnSpPr>
            <p:cNvPr id="15" name="Conexão: Ângulo Reto 89">
              <a:extLst>
                <a:ext uri="{FF2B5EF4-FFF2-40B4-BE49-F238E27FC236}">
                  <a16:creationId xmlns:a16="http://schemas.microsoft.com/office/drawing/2014/main" id="{50400D88-3E80-451D-F413-768E0C3A3EB3}"/>
                </a:ext>
              </a:extLst>
            </p:cNvPr>
            <p:cNvCxnSpPr>
              <a:cxnSpLocks/>
              <a:stCxn id="2" idx="2"/>
              <a:endCxn id="10" idx="0"/>
            </p:cNvCxnSpPr>
            <p:nvPr/>
          </p:nvCxnSpPr>
          <p:spPr>
            <a:xfrm rot="5400000">
              <a:off x="4708217" y="1353798"/>
              <a:ext cx="600084" cy="2175483"/>
            </a:xfrm>
            <a:prstGeom prst="bentConnector3">
              <a:avLst/>
            </a:prstGeom>
          </p:spPr>
          <p:style>
            <a:lnRef idx="2">
              <a:schemeClr val="accent1"/>
            </a:lnRef>
            <a:fillRef idx="0">
              <a:schemeClr val="accent1"/>
            </a:fillRef>
            <a:effectRef idx="1">
              <a:schemeClr val="accent1"/>
            </a:effectRef>
            <a:fontRef idx="minor">
              <a:schemeClr val="tx1"/>
            </a:fontRef>
          </p:style>
        </p:cxnSp>
        <p:cxnSp>
          <p:nvCxnSpPr>
            <p:cNvPr id="16" name="Conexão: Ângulo Reto 91">
              <a:extLst>
                <a:ext uri="{FF2B5EF4-FFF2-40B4-BE49-F238E27FC236}">
                  <a16:creationId xmlns:a16="http://schemas.microsoft.com/office/drawing/2014/main" id="{122DEE30-628B-3670-C837-E2F4E3CFAB0D}"/>
                </a:ext>
              </a:extLst>
            </p:cNvPr>
            <p:cNvCxnSpPr>
              <a:cxnSpLocks/>
              <a:stCxn id="2" idx="2"/>
              <a:endCxn id="5" idx="0"/>
            </p:cNvCxnSpPr>
            <p:nvPr/>
          </p:nvCxnSpPr>
          <p:spPr>
            <a:xfrm rot="16200000" flipH="1">
              <a:off x="7044938" y="1192558"/>
              <a:ext cx="543532" cy="2441409"/>
            </a:xfrm>
            <a:prstGeom prst="bentConnector3">
              <a:avLst/>
            </a:prstGeom>
          </p:spPr>
          <p:style>
            <a:lnRef idx="2">
              <a:schemeClr val="accent1"/>
            </a:lnRef>
            <a:fillRef idx="0">
              <a:schemeClr val="accent1"/>
            </a:fillRef>
            <a:effectRef idx="1">
              <a:schemeClr val="accent1"/>
            </a:effectRef>
            <a:fontRef idx="minor">
              <a:schemeClr val="tx1"/>
            </a:fontRef>
          </p:style>
        </p:cxnSp>
        <p:cxnSp>
          <p:nvCxnSpPr>
            <p:cNvPr id="17" name="Conexão: Ângulo Reto 93">
              <a:extLst>
                <a:ext uri="{FF2B5EF4-FFF2-40B4-BE49-F238E27FC236}">
                  <a16:creationId xmlns:a16="http://schemas.microsoft.com/office/drawing/2014/main" id="{A01F17C1-AA46-8640-FE09-317EAFFE388A}"/>
                </a:ext>
              </a:extLst>
            </p:cNvPr>
            <p:cNvCxnSpPr>
              <a:cxnSpLocks/>
              <a:stCxn id="2" idx="2"/>
              <a:endCxn id="9" idx="0"/>
            </p:cNvCxnSpPr>
            <p:nvPr/>
          </p:nvCxnSpPr>
          <p:spPr>
            <a:xfrm rot="16200000" flipH="1">
              <a:off x="5869162" y="2368335"/>
              <a:ext cx="600084" cy="146408"/>
            </a:xfrm>
            <a:prstGeom prst="bentConnector3">
              <a:avLst/>
            </a:prstGeom>
          </p:spPr>
          <p:style>
            <a:lnRef idx="2">
              <a:schemeClr val="accent1"/>
            </a:lnRef>
            <a:fillRef idx="0">
              <a:schemeClr val="accent1"/>
            </a:fillRef>
            <a:effectRef idx="1">
              <a:schemeClr val="accent1"/>
            </a:effectRef>
            <a:fontRef idx="minor">
              <a:schemeClr val="tx1"/>
            </a:fontRef>
          </p:style>
        </p:cxnSp>
      </p:grpSp>
      <p:pic>
        <p:nvPicPr>
          <p:cNvPr id="18" name="Imagem 17">
            <a:extLst>
              <a:ext uri="{FF2B5EF4-FFF2-40B4-BE49-F238E27FC236}">
                <a16:creationId xmlns:a16="http://schemas.microsoft.com/office/drawing/2014/main" id="{B144BC04-6618-9BC9-1D59-F88E5AE1E63E}"/>
              </a:ext>
            </a:extLst>
          </p:cNvPr>
          <p:cNvPicPr>
            <a:picLocks noChangeAspect="1"/>
          </p:cNvPicPr>
          <p:nvPr/>
        </p:nvPicPr>
        <p:blipFill>
          <a:blip r:embed="rId2"/>
          <a:stretch>
            <a:fillRect/>
          </a:stretch>
        </p:blipFill>
        <p:spPr>
          <a:xfrm>
            <a:off x="10369296" y="192024"/>
            <a:ext cx="1500805" cy="692141"/>
          </a:xfrm>
          <a:prstGeom prst="rect">
            <a:avLst/>
          </a:prstGeom>
        </p:spPr>
      </p:pic>
    </p:spTree>
    <p:extLst>
      <p:ext uri="{BB962C8B-B14F-4D97-AF65-F5344CB8AC3E}">
        <p14:creationId xmlns:p14="http://schemas.microsoft.com/office/powerpoint/2010/main" val="14452375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EF4B37-F4D9-E9BA-BD94-BE169453EFEA}"/>
            </a:ext>
          </a:extLst>
        </p:cNvPr>
        <p:cNvGrpSpPr/>
        <p:nvPr/>
      </p:nvGrpSpPr>
      <p:grpSpPr>
        <a:xfrm>
          <a:off x="0" y="0"/>
          <a:ext cx="0" cy="0"/>
          <a:chOff x="0" y="0"/>
          <a:chExt cx="0" cy="0"/>
        </a:xfrm>
      </p:grpSpPr>
      <p:sp>
        <p:nvSpPr>
          <p:cNvPr id="3" name="Espaço Reservado para Conteúdo 2">
            <a:extLst>
              <a:ext uri="{FF2B5EF4-FFF2-40B4-BE49-F238E27FC236}">
                <a16:creationId xmlns:a16="http://schemas.microsoft.com/office/drawing/2014/main" id="{C39B1673-AD37-620C-F2D7-6DD2B57F90D4}"/>
              </a:ext>
            </a:extLst>
          </p:cNvPr>
          <p:cNvSpPr>
            <a:spLocks noGrp="1"/>
          </p:cNvSpPr>
          <p:nvPr>
            <p:ph idx="1"/>
          </p:nvPr>
        </p:nvSpPr>
        <p:spPr>
          <a:xfrm>
            <a:off x="381000" y="1128890"/>
            <a:ext cx="11429999" cy="4044460"/>
          </a:xfrm>
        </p:spPr>
        <p:txBody>
          <a:bodyPr>
            <a:noAutofit/>
          </a:bodyPr>
          <a:lstStyle/>
          <a:p>
            <a:pPr marL="0" indent="0" algn="just">
              <a:lnSpc>
                <a:spcPct val="115000"/>
              </a:lnSpc>
              <a:spcBef>
                <a:spcPts val="600"/>
              </a:spcBef>
              <a:spcAft>
                <a:spcPts val="600"/>
              </a:spcAft>
              <a:buNone/>
            </a:pPr>
            <a:endParaRPr lang="pt-BR" sz="2000" b="1">
              <a:ea typeface="Times New Roman" panose="02020603050405020304" pitchFamily="18" charset="0"/>
              <a:cs typeface="Times New Roman" panose="02020603050405020304" pitchFamily="18" charset="0"/>
            </a:endParaRPr>
          </a:p>
          <a:p>
            <a:pPr marL="0" indent="0" algn="just">
              <a:lnSpc>
                <a:spcPct val="115000"/>
              </a:lnSpc>
              <a:spcBef>
                <a:spcPts val="600"/>
              </a:spcBef>
              <a:spcAft>
                <a:spcPts val="600"/>
              </a:spcAft>
              <a:buNone/>
            </a:pPr>
            <a:r>
              <a:rPr lang="pt-BR" sz="2400" b="1">
                <a:ea typeface="Times New Roman" panose="02020603050405020304" pitchFamily="18" charset="0"/>
                <a:cs typeface="Times New Roman" panose="02020603050405020304" pitchFamily="18" charset="0"/>
              </a:rPr>
              <a:t>Ente fica impedido de receber transferências voluntárias de recursos; de celebrar acordos, contratos, convênios ou ajustes, bem como receber empréstimos, financiamentos, avais e subvenções em geral de órgãos ou entidades da União e suspensão de empréstimos e financiamentos por instituições financeiras federais</a:t>
            </a:r>
            <a:r>
              <a:rPr lang="pt-BR" sz="2400">
                <a:ea typeface="Times New Roman" panose="02020603050405020304" pitchFamily="18" charset="0"/>
                <a:cs typeface="Times New Roman" panose="02020603050405020304" pitchFamily="18" charset="0"/>
              </a:rPr>
              <a:t>.  (</a:t>
            </a:r>
            <a:r>
              <a:rPr lang="pt-BR" sz="2400" err="1">
                <a:ea typeface="Times New Roman" panose="02020603050405020304" pitchFamily="18" charset="0"/>
                <a:cs typeface="Times New Roman" panose="02020603050405020304" pitchFamily="18" charset="0"/>
              </a:rPr>
              <a:t>art</a:t>
            </a:r>
            <a:r>
              <a:rPr lang="pt-BR" sz="2400">
                <a:ea typeface="Times New Roman" panose="02020603050405020304" pitchFamily="18" charset="0"/>
                <a:cs typeface="Times New Roman" panose="02020603050405020304" pitchFamily="18" charset="0"/>
              </a:rPr>
              <a:t> 7º da Lei nº 9.717/98, art. 167, XIII da EC 103/2019)</a:t>
            </a:r>
          </a:p>
          <a:p>
            <a:pPr marL="0" indent="0" algn="just">
              <a:lnSpc>
                <a:spcPct val="115000"/>
              </a:lnSpc>
              <a:spcBef>
                <a:spcPts val="600"/>
              </a:spcBef>
              <a:spcAft>
                <a:spcPts val="600"/>
              </a:spcAft>
              <a:buNone/>
            </a:pPr>
            <a:r>
              <a:rPr lang="pt-BR" sz="2400">
                <a:ea typeface="Times New Roman" panose="02020603050405020304" pitchFamily="18" charset="0"/>
                <a:cs typeface="Times New Roman" panose="02020603050405020304" pitchFamily="18" charset="0"/>
              </a:rPr>
              <a:t>Exceção: Ações de </a:t>
            </a:r>
            <a:r>
              <a:rPr lang="pt-BR" sz="2400" b="1" u="sng">
                <a:ea typeface="Times New Roman" panose="02020603050405020304" pitchFamily="18" charset="0"/>
                <a:cs typeface="Times New Roman" panose="02020603050405020304" pitchFamily="18" charset="0"/>
              </a:rPr>
              <a:t>educação, saúde e assistência social</a:t>
            </a:r>
            <a:r>
              <a:rPr lang="pt-BR" sz="2400">
                <a:ea typeface="Times New Roman" panose="02020603050405020304" pitchFamily="18" charset="0"/>
                <a:cs typeface="Times New Roman" panose="02020603050405020304" pitchFamily="18" charset="0"/>
              </a:rPr>
              <a:t>, nos termos do § 2º do artigo 246 da Portaria MTP nº 1.467/2022, e do § 3º do artigo 25 da LRF.</a:t>
            </a:r>
            <a:endParaRPr lang="pt-BR" sz="2400" b="1">
              <a:ea typeface="Times New Roman" panose="02020603050405020304" pitchFamily="18" charset="0"/>
              <a:cs typeface="Times New Roman" panose="02020603050405020304" pitchFamily="18" charset="0"/>
            </a:endParaRPr>
          </a:p>
          <a:p>
            <a:pPr marL="0" indent="0" algn="just">
              <a:lnSpc>
                <a:spcPct val="115000"/>
              </a:lnSpc>
              <a:spcAft>
                <a:spcPts val="1000"/>
              </a:spcAft>
              <a:buNone/>
            </a:pPr>
            <a:endParaRPr lang="pt-BR" sz="2200">
              <a:effectLst/>
              <a:ea typeface="Times New Roman" panose="02020603050405020304" pitchFamily="18" charset="0"/>
              <a:cs typeface="Times New Roman" panose="02020603050405020304" pitchFamily="18" charset="0"/>
            </a:endParaRPr>
          </a:p>
          <a:p>
            <a:pPr marL="0" indent="0" algn="just">
              <a:lnSpc>
                <a:spcPct val="115000"/>
              </a:lnSpc>
              <a:spcBef>
                <a:spcPts val="600"/>
              </a:spcBef>
              <a:spcAft>
                <a:spcPts val="600"/>
              </a:spcAft>
              <a:buNone/>
            </a:pPr>
            <a:endParaRPr lang="pt-BR" sz="2200">
              <a:effectLst/>
              <a:ea typeface="Times New Roman" panose="02020603050405020304" pitchFamily="18" charset="0"/>
              <a:cs typeface="Times New Roman" panose="02020603050405020304" pitchFamily="18" charset="0"/>
            </a:endParaRPr>
          </a:p>
          <a:p>
            <a:pPr algn="just">
              <a:buNone/>
            </a:pPr>
            <a:endParaRPr lang="pt-BR" sz="2200"/>
          </a:p>
          <a:p>
            <a:pPr algn="just">
              <a:buNone/>
            </a:pPr>
            <a:endParaRPr lang="pt-BR" sz="2200"/>
          </a:p>
        </p:txBody>
      </p:sp>
      <p:cxnSp>
        <p:nvCxnSpPr>
          <p:cNvPr id="9" name="Conector reto 8">
            <a:extLst>
              <a:ext uri="{FF2B5EF4-FFF2-40B4-BE49-F238E27FC236}">
                <a16:creationId xmlns:a16="http://schemas.microsoft.com/office/drawing/2014/main" id="{523944AF-916B-D590-0D2D-5C9AAA365B88}"/>
              </a:ext>
            </a:extLst>
          </p:cNvPr>
          <p:cNvCxnSpPr>
            <a:cxnSpLocks/>
          </p:cNvCxnSpPr>
          <p:nvPr/>
        </p:nvCxnSpPr>
        <p:spPr>
          <a:xfrm>
            <a:off x="0" y="929998"/>
            <a:ext cx="7707606" cy="0"/>
          </a:xfrm>
          <a:prstGeom prst="line">
            <a:avLst/>
          </a:prstGeom>
          <a:ln>
            <a:solidFill>
              <a:srgbClr val="005DB8"/>
            </a:solidFill>
          </a:ln>
        </p:spPr>
        <p:style>
          <a:lnRef idx="3">
            <a:schemeClr val="dk1"/>
          </a:lnRef>
          <a:fillRef idx="0">
            <a:schemeClr val="dk1"/>
          </a:fillRef>
          <a:effectRef idx="2">
            <a:schemeClr val="dk1"/>
          </a:effectRef>
          <a:fontRef idx="minor">
            <a:schemeClr val="tx1"/>
          </a:fontRef>
        </p:style>
      </p:cxnSp>
      <p:sp>
        <p:nvSpPr>
          <p:cNvPr id="4" name="Título 1">
            <a:extLst>
              <a:ext uri="{FF2B5EF4-FFF2-40B4-BE49-F238E27FC236}">
                <a16:creationId xmlns:a16="http://schemas.microsoft.com/office/drawing/2014/main" id="{0939564D-7978-062B-EAA7-CFF6B5107B67}"/>
              </a:ext>
            </a:extLst>
          </p:cNvPr>
          <p:cNvSpPr txBox="1">
            <a:spLocks/>
          </p:cNvSpPr>
          <p:nvPr/>
        </p:nvSpPr>
        <p:spPr>
          <a:xfrm>
            <a:off x="-1" y="199010"/>
            <a:ext cx="7579151" cy="67658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15000"/>
              </a:lnSpc>
              <a:spcAft>
                <a:spcPts val="600"/>
              </a:spcAft>
            </a:pPr>
            <a:r>
              <a:rPr lang="pt-BR" sz="2800" b="1" cap="all">
                <a:solidFill>
                  <a:schemeClr val="accent1">
                    <a:lumMod val="50000"/>
                  </a:schemeClr>
                </a:solidFill>
                <a:effectLst/>
                <a:latin typeface="+mn-lt"/>
                <a:ea typeface="Times New Roman" panose="02020603050405020304" pitchFamily="18" charset="0"/>
                <a:cs typeface="Times New Roman" panose="02020603050405020304" pitchFamily="18" charset="0"/>
              </a:rPr>
              <a:t>Consequências de não possuir </a:t>
            </a:r>
            <a:r>
              <a:rPr lang="pt-BR" sz="2800" b="1" cap="all" err="1">
                <a:solidFill>
                  <a:schemeClr val="accent1">
                    <a:lumMod val="50000"/>
                  </a:schemeClr>
                </a:solidFill>
                <a:effectLst/>
                <a:latin typeface="+mn-lt"/>
                <a:ea typeface="Times New Roman" panose="02020603050405020304" pitchFamily="18" charset="0"/>
                <a:cs typeface="Times New Roman" panose="02020603050405020304" pitchFamily="18" charset="0"/>
              </a:rPr>
              <a:t>crp</a:t>
            </a:r>
            <a:r>
              <a:rPr lang="pt-BR" sz="2800" b="1" cap="all">
                <a:solidFill>
                  <a:schemeClr val="accent1">
                    <a:lumMod val="50000"/>
                  </a:schemeClr>
                </a:solidFill>
                <a:effectLst/>
                <a:latin typeface="+mn-lt"/>
                <a:ea typeface="Times New Roman" panose="02020603050405020304" pitchFamily="18" charset="0"/>
                <a:cs typeface="Times New Roman" panose="02020603050405020304" pitchFamily="18" charset="0"/>
              </a:rPr>
              <a:t> vigente</a:t>
            </a:r>
            <a:endParaRPr lang="pt-BR" sz="2800">
              <a:solidFill>
                <a:schemeClr val="accent1">
                  <a:lumMod val="50000"/>
                </a:schemeClr>
              </a:solidFill>
              <a:effectLst/>
              <a:latin typeface="+mn-lt"/>
              <a:ea typeface="Calibri" panose="020F0502020204030204" pitchFamily="34" charset="0"/>
              <a:cs typeface="Times New Roman" panose="02020603050405020304" pitchFamily="18" charset="0"/>
            </a:endParaRPr>
          </a:p>
        </p:txBody>
      </p:sp>
      <p:pic>
        <p:nvPicPr>
          <p:cNvPr id="2" name="Imagem 1">
            <a:extLst>
              <a:ext uri="{FF2B5EF4-FFF2-40B4-BE49-F238E27FC236}">
                <a16:creationId xmlns:a16="http://schemas.microsoft.com/office/drawing/2014/main" id="{ECAE882C-42AA-C100-E5DD-B288597A0D14}"/>
              </a:ext>
            </a:extLst>
          </p:cNvPr>
          <p:cNvPicPr>
            <a:picLocks noChangeAspect="1"/>
          </p:cNvPicPr>
          <p:nvPr/>
        </p:nvPicPr>
        <p:blipFill>
          <a:blip r:embed="rId3"/>
          <a:stretch>
            <a:fillRect/>
          </a:stretch>
        </p:blipFill>
        <p:spPr>
          <a:xfrm>
            <a:off x="10369296" y="192024"/>
            <a:ext cx="1500805" cy="692141"/>
          </a:xfrm>
          <a:prstGeom prst="rect">
            <a:avLst/>
          </a:prstGeom>
        </p:spPr>
      </p:pic>
    </p:spTree>
    <p:extLst>
      <p:ext uri="{BB962C8B-B14F-4D97-AF65-F5344CB8AC3E}">
        <p14:creationId xmlns:p14="http://schemas.microsoft.com/office/powerpoint/2010/main" val="41789536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AD05E7-167B-BC1F-1AA1-6AB4077C874E}"/>
            </a:ext>
          </a:extLst>
        </p:cNvPr>
        <p:cNvGrpSpPr/>
        <p:nvPr/>
      </p:nvGrpSpPr>
      <p:grpSpPr>
        <a:xfrm>
          <a:off x="0" y="0"/>
          <a:ext cx="0" cy="0"/>
          <a:chOff x="0" y="0"/>
          <a:chExt cx="0" cy="0"/>
        </a:xfrm>
      </p:grpSpPr>
      <p:cxnSp>
        <p:nvCxnSpPr>
          <p:cNvPr id="20" name="Conector reto 19">
            <a:extLst>
              <a:ext uri="{FF2B5EF4-FFF2-40B4-BE49-F238E27FC236}">
                <a16:creationId xmlns:a16="http://schemas.microsoft.com/office/drawing/2014/main" id="{206E6AE3-0F5D-D7E6-F604-82357F987EE7}"/>
              </a:ext>
            </a:extLst>
          </p:cNvPr>
          <p:cNvCxnSpPr>
            <a:cxnSpLocks/>
          </p:cNvCxnSpPr>
          <p:nvPr/>
        </p:nvCxnSpPr>
        <p:spPr>
          <a:xfrm>
            <a:off x="-497941" y="0"/>
            <a:ext cx="0" cy="6424863"/>
          </a:xfrm>
          <a:prstGeom prst="line">
            <a:avLst/>
          </a:prstGeom>
        </p:spPr>
        <p:style>
          <a:lnRef idx="2">
            <a:schemeClr val="accent1"/>
          </a:lnRef>
          <a:fillRef idx="0">
            <a:schemeClr val="accent1"/>
          </a:fillRef>
          <a:effectRef idx="1">
            <a:schemeClr val="accent1"/>
          </a:effectRef>
          <a:fontRef idx="minor">
            <a:schemeClr val="tx1"/>
          </a:fontRef>
        </p:style>
      </p:cxnSp>
      <p:grpSp>
        <p:nvGrpSpPr>
          <p:cNvPr id="12" name="Agrupar 11">
            <a:extLst>
              <a:ext uri="{FF2B5EF4-FFF2-40B4-BE49-F238E27FC236}">
                <a16:creationId xmlns:a16="http://schemas.microsoft.com/office/drawing/2014/main" id="{22583E98-1121-89B1-9ECC-0055889B2F5D}"/>
              </a:ext>
            </a:extLst>
          </p:cNvPr>
          <p:cNvGrpSpPr/>
          <p:nvPr/>
        </p:nvGrpSpPr>
        <p:grpSpPr>
          <a:xfrm>
            <a:off x="246529" y="1471637"/>
            <a:ext cx="11698941" cy="4953226"/>
            <a:chOff x="172782" y="183550"/>
            <a:chExt cx="12019218" cy="5206068"/>
          </a:xfrm>
        </p:grpSpPr>
        <p:sp>
          <p:nvSpPr>
            <p:cNvPr id="2" name="Retângulo: Cantos Arredondados 1">
              <a:extLst>
                <a:ext uri="{FF2B5EF4-FFF2-40B4-BE49-F238E27FC236}">
                  <a16:creationId xmlns:a16="http://schemas.microsoft.com/office/drawing/2014/main" id="{DCA10495-01D8-2DDB-E484-570885E1F444}"/>
                </a:ext>
              </a:extLst>
            </p:cNvPr>
            <p:cNvSpPr/>
            <p:nvPr/>
          </p:nvSpPr>
          <p:spPr>
            <a:xfrm>
              <a:off x="4148417" y="183550"/>
              <a:ext cx="3895166" cy="1957947"/>
            </a:xfrm>
            <a:prstGeom prst="roundRect">
              <a:avLst/>
            </a:prstGeom>
            <a:solidFill>
              <a:schemeClr val="tx2">
                <a:lumMod val="90000"/>
                <a:lumOff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3000" b="1"/>
                <a:t>DRPPS não atua isoladamente... </a:t>
              </a:r>
            </a:p>
          </p:txBody>
        </p:sp>
        <p:sp>
          <p:nvSpPr>
            <p:cNvPr id="4" name="Retângulo: Cantos Arredondados 3">
              <a:extLst>
                <a:ext uri="{FF2B5EF4-FFF2-40B4-BE49-F238E27FC236}">
                  <a16:creationId xmlns:a16="http://schemas.microsoft.com/office/drawing/2014/main" id="{FF3F426E-2C84-6065-BC84-F6482624B0D0}"/>
                </a:ext>
              </a:extLst>
            </p:cNvPr>
            <p:cNvSpPr/>
            <p:nvPr/>
          </p:nvSpPr>
          <p:spPr>
            <a:xfrm>
              <a:off x="172782" y="2741593"/>
              <a:ext cx="2729904" cy="2648025"/>
            </a:xfrm>
            <a:prstGeom prst="roundRect">
              <a:avLst/>
            </a:prstGeom>
            <a:solidFill>
              <a:srgbClr val="005EBC"/>
            </a:solidFill>
            <a:ln w="38100">
              <a:solidFill>
                <a:srgbClr val="FFFF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2200" err="1"/>
                <a:t>Conaprev</a:t>
              </a:r>
              <a:r>
                <a:rPr lang="pt-BR" sz="2200"/>
                <a:t> – Conselho Nacional de Dirigentes de RPPS (órgão colegiado coordenado pelo DRPPS) </a:t>
              </a:r>
            </a:p>
          </p:txBody>
        </p:sp>
        <p:sp>
          <p:nvSpPr>
            <p:cNvPr id="5" name="Retângulo: Cantos Arredondados 4">
              <a:extLst>
                <a:ext uri="{FF2B5EF4-FFF2-40B4-BE49-F238E27FC236}">
                  <a16:creationId xmlns:a16="http://schemas.microsoft.com/office/drawing/2014/main" id="{1CBE89DC-3181-9255-8510-1275784DCE77}"/>
                </a:ext>
              </a:extLst>
            </p:cNvPr>
            <p:cNvSpPr/>
            <p:nvPr/>
          </p:nvSpPr>
          <p:spPr>
            <a:xfrm>
              <a:off x="2752077" y="2741587"/>
              <a:ext cx="2464368" cy="2648025"/>
            </a:xfrm>
            <a:prstGeom prst="roundRect">
              <a:avLst/>
            </a:prstGeom>
            <a:solidFill>
              <a:srgbClr val="005EBC"/>
            </a:solidFill>
            <a:ln w="38100">
              <a:solidFill>
                <a:srgbClr val="FFFF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2200"/>
                <a:t>CNRPPS – Conselho Nacional de RPPS (órgão colegiado na estrutura do MPS)</a:t>
              </a:r>
            </a:p>
          </p:txBody>
        </p:sp>
        <p:sp>
          <p:nvSpPr>
            <p:cNvPr id="9" name="Retângulo: Cantos Arredondados 8">
              <a:extLst>
                <a:ext uri="{FF2B5EF4-FFF2-40B4-BE49-F238E27FC236}">
                  <a16:creationId xmlns:a16="http://schemas.microsoft.com/office/drawing/2014/main" id="{FFA74161-D22A-E563-34F0-07738C986850}"/>
                </a:ext>
              </a:extLst>
            </p:cNvPr>
            <p:cNvSpPr/>
            <p:nvPr/>
          </p:nvSpPr>
          <p:spPr>
            <a:xfrm>
              <a:off x="5174472" y="2741581"/>
              <a:ext cx="2135871" cy="2648025"/>
            </a:xfrm>
            <a:prstGeom prst="roundRect">
              <a:avLst/>
            </a:prstGeom>
            <a:solidFill>
              <a:srgbClr val="005EBC"/>
            </a:solidFill>
            <a:ln w="38100">
              <a:solidFill>
                <a:srgbClr val="FFFF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2200"/>
                <a:t>Comissões/</a:t>
              </a:r>
            </a:p>
            <a:p>
              <a:pPr algn="ctr"/>
              <a:r>
                <a:rPr lang="pt-BR" sz="2200"/>
                <a:t>Comitês/</a:t>
              </a:r>
            </a:p>
            <a:p>
              <a:pPr algn="ctr"/>
              <a:r>
                <a:rPr lang="pt-BR" sz="2200"/>
                <a:t>Grupos de Trabalho</a:t>
              </a:r>
            </a:p>
          </p:txBody>
        </p:sp>
        <p:sp>
          <p:nvSpPr>
            <p:cNvPr id="10" name="Retângulo: Cantos Arredondados 9">
              <a:extLst>
                <a:ext uri="{FF2B5EF4-FFF2-40B4-BE49-F238E27FC236}">
                  <a16:creationId xmlns:a16="http://schemas.microsoft.com/office/drawing/2014/main" id="{2477BFAA-E057-B7DB-6D40-2DA88F587148}"/>
                </a:ext>
              </a:extLst>
            </p:cNvPr>
            <p:cNvSpPr/>
            <p:nvPr/>
          </p:nvSpPr>
          <p:spPr>
            <a:xfrm>
              <a:off x="7177575" y="2741581"/>
              <a:ext cx="2778201" cy="2648025"/>
            </a:xfrm>
            <a:prstGeom prst="roundRect">
              <a:avLst/>
            </a:prstGeom>
            <a:solidFill>
              <a:srgbClr val="005EBC"/>
            </a:solidFill>
            <a:ln w="38100">
              <a:solidFill>
                <a:srgbClr val="FFFF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2200"/>
                <a:t>Tribunais de Contas</a:t>
              </a:r>
            </a:p>
          </p:txBody>
        </p:sp>
        <p:sp>
          <p:nvSpPr>
            <p:cNvPr id="11" name="Retângulo: Cantos Arredondados 10">
              <a:extLst>
                <a:ext uri="{FF2B5EF4-FFF2-40B4-BE49-F238E27FC236}">
                  <a16:creationId xmlns:a16="http://schemas.microsoft.com/office/drawing/2014/main" id="{41AFAA4E-6353-F891-DE95-02ECBB733484}"/>
                </a:ext>
              </a:extLst>
            </p:cNvPr>
            <p:cNvSpPr/>
            <p:nvPr/>
          </p:nvSpPr>
          <p:spPr>
            <a:xfrm>
              <a:off x="9925320" y="2741589"/>
              <a:ext cx="2266680" cy="2648025"/>
            </a:xfrm>
            <a:prstGeom prst="roundRect">
              <a:avLst/>
            </a:prstGeom>
            <a:solidFill>
              <a:srgbClr val="005EBC"/>
            </a:solidFill>
            <a:ln w="38100">
              <a:solidFill>
                <a:srgbClr val="FFFF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pt-BR" sz="2000"/>
                <a:t>Associações representativas de RPPS</a:t>
              </a:r>
            </a:p>
          </p:txBody>
        </p:sp>
        <p:cxnSp>
          <p:nvCxnSpPr>
            <p:cNvPr id="13" name="Conexão: Ângulo Reto 85">
              <a:extLst>
                <a:ext uri="{FF2B5EF4-FFF2-40B4-BE49-F238E27FC236}">
                  <a16:creationId xmlns:a16="http://schemas.microsoft.com/office/drawing/2014/main" id="{D0E131B6-4B15-C3E4-9DDA-E83A6C353417}"/>
                </a:ext>
              </a:extLst>
            </p:cNvPr>
            <p:cNvCxnSpPr>
              <a:cxnSpLocks/>
              <a:stCxn id="2" idx="2"/>
              <a:endCxn id="4" idx="0"/>
            </p:cNvCxnSpPr>
            <p:nvPr/>
          </p:nvCxnSpPr>
          <p:spPr>
            <a:xfrm rot="5400000">
              <a:off x="3516819" y="162412"/>
              <a:ext cx="600096" cy="4558266"/>
            </a:xfrm>
            <a:prstGeom prst="bentConnector3">
              <a:avLst/>
            </a:prstGeom>
          </p:spPr>
          <p:style>
            <a:lnRef idx="2">
              <a:schemeClr val="accent1"/>
            </a:lnRef>
            <a:fillRef idx="0">
              <a:schemeClr val="accent1"/>
            </a:fillRef>
            <a:effectRef idx="1">
              <a:schemeClr val="accent1"/>
            </a:effectRef>
            <a:fontRef idx="minor">
              <a:schemeClr val="tx1"/>
            </a:fontRef>
          </p:style>
        </p:cxnSp>
        <p:cxnSp>
          <p:nvCxnSpPr>
            <p:cNvPr id="14" name="Conexão: Ângulo Reto 87">
              <a:extLst>
                <a:ext uri="{FF2B5EF4-FFF2-40B4-BE49-F238E27FC236}">
                  <a16:creationId xmlns:a16="http://schemas.microsoft.com/office/drawing/2014/main" id="{3B5133E6-0641-BE89-1EFB-45B3BADC8A15}"/>
                </a:ext>
              </a:extLst>
            </p:cNvPr>
            <p:cNvCxnSpPr>
              <a:cxnSpLocks/>
              <a:stCxn id="2" idx="2"/>
              <a:endCxn id="11" idx="0"/>
            </p:cNvCxnSpPr>
            <p:nvPr/>
          </p:nvCxnSpPr>
          <p:spPr>
            <a:xfrm rot="16200000" flipH="1">
              <a:off x="8277284" y="-39787"/>
              <a:ext cx="600092" cy="4962660"/>
            </a:xfrm>
            <a:prstGeom prst="bentConnector3">
              <a:avLst/>
            </a:prstGeom>
          </p:spPr>
          <p:style>
            <a:lnRef idx="2">
              <a:schemeClr val="accent1"/>
            </a:lnRef>
            <a:fillRef idx="0">
              <a:schemeClr val="accent1"/>
            </a:fillRef>
            <a:effectRef idx="1">
              <a:schemeClr val="accent1"/>
            </a:effectRef>
            <a:fontRef idx="minor">
              <a:schemeClr val="tx1"/>
            </a:fontRef>
          </p:style>
        </p:cxnSp>
        <p:cxnSp>
          <p:nvCxnSpPr>
            <p:cNvPr id="15" name="Conexão: Ângulo Reto 89">
              <a:extLst>
                <a:ext uri="{FF2B5EF4-FFF2-40B4-BE49-F238E27FC236}">
                  <a16:creationId xmlns:a16="http://schemas.microsoft.com/office/drawing/2014/main" id="{72D23399-46C2-9008-1D44-9AF814F56474}"/>
                </a:ext>
              </a:extLst>
            </p:cNvPr>
            <p:cNvCxnSpPr>
              <a:cxnSpLocks/>
              <a:stCxn id="2" idx="2"/>
              <a:endCxn id="10" idx="0"/>
            </p:cNvCxnSpPr>
            <p:nvPr/>
          </p:nvCxnSpPr>
          <p:spPr>
            <a:xfrm rot="16200000" flipH="1">
              <a:off x="7031296" y="1206201"/>
              <a:ext cx="600084" cy="2470676"/>
            </a:xfrm>
            <a:prstGeom prst="bentConnector3">
              <a:avLst/>
            </a:prstGeom>
          </p:spPr>
          <p:style>
            <a:lnRef idx="2">
              <a:schemeClr val="accent1"/>
            </a:lnRef>
            <a:fillRef idx="0">
              <a:schemeClr val="accent1"/>
            </a:fillRef>
            <a:effectRef idx="1">
              <a:schemeClr val="accent1"/>
            </a:effectRef>
            <a:fontRef idx="minor">
              <a:schemeClr val="tx1"/>
            </a:fontRef>
          </p:style>
        </p:cxnSp>
        <p:cxnSp>
          <p:nvCxnSpPr>
            <p:cNvPr id="16" name="Conexão: Ângulo Reto 91">
              <a:extLst>
                <a:ext uri="{FF2B5EF4-FFF2-40B4-BE49-F238E27FC236}">
                  <a16:creationId xmlns:a16="http://schemas.microsoft.com/office/drawing/2014/main" id="{BBCD7773-763C-1D81-4AC5-2A0235F071C9}"/>
                </a:ext>
              </a:extLst>
            </p:cNvPr>
            <p:cNvCxnSpPr>
              <a:cxnSpLocks/>
              <a:stCxn id="2" idx="2"/>
              <a:endCxn id="5" idx="0"/>
            </p:cNvCxnSpPr>
            <p:nvPr/>
          </p:nvCxnSpPr>
          <p:spPr>
            <a:xfrm rot="5400000">
              <a:off x="4740086" y="1385673"/>
              <a:ext cx="600090" cy="2111739"/>
            </a:xfrm>
            <a:prstGeom prst="bentConnector3">
              <a:avLst/>
            </a:prstGeom>
          </p:spPr>
          <p:style>
            <a:lnRef idx="2">
              <a:schemeClr val="accent1"/>
            </a:lnRef>
            <a:fillRef idx="0">
              <a:schemeClr val="accent1"/>
            </a:fillRef>
            <a:effectRef idx="1">
              <a:schemeClr val="accent1"/>
            </a:effectRef>
            <a:fontRef idx="minor">
              <a:schemeClr val="tx1"/>
            </a:fontRef>
          </p:style>
        </p:cxnSp>
        <p:cxnSp>
          <p:nvCxnSpPr>
            <p:cNvPr id="17" name="Conexão: Ângulo Reto 93">
              <a:extLst>
                <a:ext uri="{FF2B5EF4-FFF2-40B4-BE49-F238E27FC236}">
                  <a16:creationId xmlns:a16="http://schemas.microsoft.com/office/drawing/2014/main" id="{0395AAE9-9AC4-81DA-41F8-26CB5D977FCC}"/>
                </a:ext>
              </a:extLst>
            </p:cNvPr>
            <p:cNvCxnSpPr>
              <a:cxnSpLocks/>
              <a:stCxn id="2" idx="2"/>
              <a:endCxn id="9" idx="0"/>
            </p:cNvCxnSpPr>
            <p:nvPr/>
          </p:nvCxnSpPr>
          <p:spPr>
            <a:xfrm rot="16200000" flipH="1">
              <a:off x="5869162" y="2368335"/>
              <a:ext cx="600084" cy="146408"/>
            </a:xfrm>
            <a:prstGeom prst="bentConnector3">
              <a:avLst/>
            </a:prstGeom>
          </p:spPr>
          <p:style>
            <a:lnRef idx="2">
              <a:schemeClr val="accent1"/>
            </a:lnRef>
            <a:fillRef idx="0">
              <a:schemeClr val="accent1"/>
            </a:fillRef>
            <a:effectRef idx="1">
              <a:schemeClr val="accent1"/>
            </a:effectRef>
            <a:fontRef idx="minor">
              <a:schemeClr val="tx1"/>
            </a:fontRef>
          </p:style>
        </p:cxnSp>
      </p:grpSp>
      <p:pic>
        <p:nvPicPr>
          <p:cNvPr id="18" name="Imagem 17">
            <a:extLst>
              <a:ext uri="{FF2B5EF4-FFF2-40B4-BE49-F238E27FC236}">
                <a16:creationId xmlns:a16="http://schemas.microsoft.com/office/drawing/2014/main" id="{4DC745D8-A94D-C5A1-40C4-E6D7362D8C20}"/>
              </a:ext>
            </a:extLst>
          </p:cNvPr>
          <p:cNvPicPr>
            <a:picLocks noChangeAspect="1"/>
          </p:cNvPicPr>
          <p:nvPr/>
        </p:nvPicPr>
        <p:blipFill>
          <a:blip r:embed="rId2"/>
          <a:stretch>
            <a:fillRect/>
          </a:stretch>
        </p:blipFill>
        <p:spPr>
          <a:xfrm>
            <a:off x="10369296" y="192024"/>
            <a:ext cx="1500805" cy="692141"/>
          </a:xfrm>
          <a:prstGeom prst="rect">
            <a:avLst/>
          </a:prstGeom>
        </p:spPr>
      </p:pic>
    </p:spTree>
    <p:extLst>
      <p:ext uri="{BB962C8B-B14F-4D97-AF65-F5344CB8AC3E}">
        <p14:creationId xmlns:p14="http://schemas.microsoft.com/office/powerpoint/2010/main" val="15042473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05D81C-BC6D-A63D-CBBC-5109B71C1BD1}"/>
            </a:ext>
          </a:extLst>
        </p:cNvPr>
        <p:cNvGrpSpPr/>
        <p:nvPr/>
      </p:nvGrpSpPr>
      <p:grpSpPr>
        <a:xfrm>
          <a:off x="0" y="0"/>
          <a:ext cx="0" cy="0"/>
          <a:chOff x="0" y="0"/>
          <a:chExt cx="0" cy="0"/>
        </a:xfrm>
      </p:grpSpPr>
      <p:pic>
        <p:nvPicPr>
          <p:cNvPr id="3" name="Imagem 2">
            <a:extLst>
              <a:ext uri="{FF2B5EF4-FFF2-40B4-BE49-F238E27FC236}">
                <a16:creationId xmlns:a16="http://schemas.microsoft.com/office/drawing/2014/main" id="{C8EB0B18-56AA-39B1-87B4-911066F65CB7}"/>
              </a:ext>
            </a:extLst>
          </p:cNvPr>
          <p:cNvPicPr>
            <a:picLocks noChangeAspect="1"/>
          </p:cNvPicPr>
          <p:nvPr/>
        </p:nvPicPr>
        <p:blipFill>
          <a:blip r:embed="rId2"/>
          <a:stretch>
            <a:fillRect/>
          </a:stretch>
        </p:blipFill>
        <p:spPr>
          <a:xfrm>
            <a:off x="10369296" y="192024"/>
            <a:ext cx="1500805" cy="692141"/>
          </a:xfrm>
          <a:prstGeom prst="rect">
            <a:avLst/>
          </a:prstGeom>
        </p:spPr>
      </p:pic>
      <p:sp>
        <p:nvSpPr>
          <p:cNvPr id="14" name="CaixaDeTexto 13">
            <a:extLst>
              <a:ext uri="{FF2B5EF4-FFF2-40B4-BE49-F238E27FC236}">
                <a16:creationId xmlns:a16="http://schemas.microsoft.com/office/drawing/2014/main" id="{351D3CE3-143A-5EEF-31B4-C9527B4F6791}"/>
              </a:ext>
            </a:extLst>
          </p:cNvPr>
          <p:cNvSpPr txBox="1"/>
          <p:nvPr/>
        </p:nvSpPr>
        <p:spPr>
          <a:xfrm>
            <a:off x="1658470" y="324530"/>
            <a:ext cx="7906871" cy="461665"/>
          </a:xfrm>
          <a:prstGeom prst="rect">
            <a:avLst/>
          </a:prstGeom>
          <a:noFill/>
        </p:spPr>
        <p:txBody>
          <a:bodyPr wrap="square">
            <a:spAutoFit/>
          </a:bodyPr>
          <a:lstStyle/>
          <a:p>
            <a:r>
              <a:rPr lang="pt-BR" sz="2400" b="1">
                <a:solidFill>
                  <a:srgbClr val="175FAA"/>
                </a:solidFill>
                <a:latin typeface="Open Sans" panose="020B0606030504020204" pitchFamily="34" charset="0"/>
                <a:ea typeface="Open Sans" panose="020B0606030504020204" pitchFamily="34" charset="0"/>
                <a:cs typeface="Open Sans" panose="020B0606030504020204" pitchFamily="34" charset="0"/>
              </a:rPr>
              <a:t>Situação do CRP no Estado do Rio de Janeiro</a:t>
            </a:r>
          </a:p>
        </p:txBody>
      </p:sp>
      <p:grpSp>
        <p:nvGrpSpPr>
          <p:cNvPr id="2" name="Agrupar 1">
            <a:extLst>
              <a:ext uri="{FF2B5EF4-FFF2-40B4-BE49-F238E27FC236}">
                <a16:creationId xmlns:a16="http://schemas.microsoft.com/office/drawing/2014/main" id="{E131D418-FAE6-5DCE-E76B-87E6F013D8A2}"/>
              </a:ext>
            </a:extLst>
          </p:cNvPr>
          <p:cNvGrpSpPr/>
          <p:nvPr/>
        </p:nvGrpSpPr>
        <p:grpSpPr>
          <a:xfrm>
            <a:off x="2208762" y="786194"/>
            <a:ext cx="6806286" cy="5560735"/>
            <a:chOff x="4838867" y="1272988"/>
            <a:chExt cx="6171451" cy="5199448"/>
          </a:xfrm>
        </p:grpSpPr>
        <p:pic>
          <p:nvPicPr>
            <p:cNvPr id="6" name="Imagem 5">
              <a:extLst>
                <a:ext uri="{FF2B5EF4-FFF2-40B4-BE49-F238E27FC236}">
                  <a16:creationId xmlns:a16="http://schemas.microsoft.com/office/drawing/2014/main" id="{3017AC4F-9DCF-13A8-4E33-311AA3FFE680}"/>
                </a:ext>
              </a:extLst>
            </p:cNvPr>
            <p:cNvPicPr>
              <a:picLocks noChangeAspect="1"/>
            </p:cNvPicPr>
            <p:nvPr/>
          </p:nvPicPr>
          <p:blipFill>
            <a:blip r:embed="rId3"/>
            <a:stretch>
              <a:fillRect/>
            </a:stretch>
          </p:blipFill>
          <p:spPr>
            <a:xfrm>
              <a:off x="4838867" y="1272988"/>
              <a:ext cx="6171451" cy="5199448"/>
            </a:xfrm>
            <a:prstGeom prst="rect">
              <a:avLst/>
            </a:prstGeom>
          </p:spPr>
        </p:pic>
        <p:pic>
          <p:nvPicPr>
            <p:cNvPr id="8" name="Imagem 7">
              <a:extLst>
                <a:ext uri="{FF2B5EF4-FFF2-40B4-BE49-F238E27FC236}">
                  <a16:creationId xmlns:a16="http://schemas.microsoft.com/office/drawing/2014/main" id="{4A1DA95D-14D4-E790-DD86-D292C1D58516}"/>
                </a:ext>
              </a:extLst>
            </p:cNvPr>
            <p:cNvPicPr>
              <a:picLocks noChangeAspect="1"/>
            </p:cNvPicPr>
            <p:nvPr/>
          </p:nvPicPr>
          <p:blipFill>
            <a:blip r:embed="rId4"/>
            <a:stretch>
              <a:fillRect/>
            </a:stretch>
          </p:blipFill>
          <p:spPr>
            <a:xfrm>
              <a:off x="7583169" y="4295442"/>
              <a:ext cx="1717359" cy="634372"/>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
          <p:nvSpPr>
            <p:cNvPr id="4" name="CaixaDeTexto 3">
              <a:extLst>
                <a:ext uri="{FF2B5EF4-FFF2-40B4-BE49-F238E27FC236}">
                  <a16:creationId xmlns:a16="http://schemas.microsoft.com/office/drawing/2014/main" id="{C8991F8B-76FD-C4FC-AEB5-2A124F17FDD8}"/>
                </a:ext>
              </a:extLst>
            </p:cNvPr>
            <p:cNvSpPr txBox="1"/>
            <p:nvPr/>
          </p:nvSpPr>
          <p:spPr>
            <a:xfrm>
              <a:off x="7945965" y="4065095"/>
              <a:ext cx="991766" cy="46166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t-BR" sz="2400" b="1">
                  <a:latin typeface="Poppins" panose="00000500000000000000" pitchFamily="2" charset="0"/>
                  <a:cs typeface="Poppins" panose="00000500000000000000" pitchFamily="2" charset="0"/>
                </a:rPr>
                <a:t>80</a:t>
              </a:r>
              <a:endParaRPr kumimoji="0" lang="pt-BR" sz="2400" b="1" i="0" u="none" strike="noStrike" kern="1200" cap="none" spc="0" normalizeH="0" baseline="0" noProof="0">
                <a:ln>
                  <a:noFill/>
                </a:ln>
                <a:solidFill>
                  <a:schemeClr val="tx1"/>
                </a:solidFill>
                <a:effectLst/>
                <a:uLnTx/>
                <a:uFillTx/>
                <a:latin typeface="Poppins" panose="00000500000000000000" pitchFamily="2" charset="0"/>
                <a:ea typeface="+mn-ea"/>
                <a:cs typeface="Poppins" panose="00000500000000000000" pitchFamily="2" charset="0"/>
              </a:endParaRPr>
            </a:p>
          </p:txBody>
        </p:sp>
      </p:grpSp>
      <p:sp>
        <p:nvSpPr>
          <p:cNvPr id="5" name="CaixaDeTexto 4">
            <a:extLst>
              <a:ext uri="{FF2B5EF4-FFF2-40B4-BE49-F238E27FC236}">
                <a16:creationId xmlns:a16="http://schemas.microsoft.com/office/drawing/2014/main" id="{219386CE-872B-9FD3-F8E8-8E118BE4F202}"/>
              </a:ext>
            </a:extLst>
          </p:cNvPr>
          <p:cNvSpPr txBox="1"/>
          <p:nvPr/>
        </p:nvSpPr>
        <p:spPr>
          <a:xfrm>
            <a:off x="3074594" y="1764658"/>
            <a:ext cx="1439838"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t-BR" b="1">
                <a:latin typeface="Poppins" panose="00000500000000000000" pitchFamily="2" charset="0"/>
                <a:cs typeface="Poppins" panose="00000500000000000000" pitchFamily="2" charset="0"/>
              </a:rPr>
              <a:t>6 CRP JUDICIAIS</a:t>
            </a:r>
            <a:endParaRPr kumimoji="0" lang="pt-BR" sz="1800" b="1" i="0" u="none" strike="noStrike" kern="1200" cap="none" spc="0" normalizeH="0" baseline="0" noProof="0">
              <a:ln>
                <a:noFill/>
              </a:ln>
              <a:solidFill>
                <a:schemeClr val="tx1"/>
              </a:solidFill>
              <a:effectLst/>
              <a:uLnTx/>
              <a:uFillTx/>
              <a:latin typeface="Poppins" panose="00000500000000000000" pitchFamily="2" charset="0"/>
              <a:ea typeface="+mn-ea"/>
              <a:cs typeface="Poppins" panose="00000500000000000000" pitchFamily="2" charset="0"/>
            </a:endParaRPr>
          </a:p>
        </p:txBody>
      </p:sp>
      <p:sp>
        <p:nvSpPr>
          <p:cNvPr id="9" name="CaixaDeTexto 8">
            <a:extLst>
              <a:ext uri="{FF2B5EF4-FFF2-40B4-BE49-F238E27FC236}">
                <a16:creationId xmlns:a16="http://schemas.microsoft.com/office/drawing/2014/main" id="{C4AF310F-DE25-C81F-D536-0146BF61F2D2}"/>
              </a:ext>
            </a:extLst>
          </p:cNvPr>
          <p:cNvSpPr txBox="1"/>
          <p:nvPr/>
        </p:nvSpPr>
        <p:spPr>
          <a:xfrm>
            <a:off x="7925184" y="1718492"/>
            <a:ext cx="3224852"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t-BR" b="1">
                <a:latin typeface="Poppins" panose="00000500000000000000" pitchFamily="2" charset="0"/>
                <a:cs typeface="Poppins" panose="00000500000000000000" pitchFamily="2" charset="0"/>
              </a:rPr>
              <a:t> 30 SEM CRP VIGENTE</a:t>
            </a:r>
            <a:endParaRPr kumimoji="0" lang="pt-BR" sz="1800" b="1" i="0" u="none" strike="noStrike" kern="1200" cap="none" spc="0" normalizeH="0" baseline="0" noProof="0">
              <a:ln>
                <a:noFill/>
              </a:ln>
              <a:solidFill>
                <a:schemeClr val="tx1"/>
              </a:solidFill>
              <a:effectLst/>
              <a:uLnTx/>
              <a:uFillTx/>
              <a:latin typeface="Poppins" panose="00000500000000000000" pitchFamily="2" charset="0"/>
              <a:ea typeface="+mn-ea"/>
              <a:cs typeface="Poppins" panose="00000500000000000000" pitchFamily="2" charset="0"/>
            </a:endParaRPr>
          </a:p>
        </p:txBody>
      </p:sp>
      <p:sp>
        <p:nvSpPr>
          <p:cNvPr id="11" name="CaixaDeTexto 10">
            <a:extLst>
              <a:ext uri="{FF2B5EF4-FFF2-40B4-BE49-F238E27FC236}">
                <a16:creationId xmlns:a16="http://schemas.microsoft.com/office/drawing/2014/main" id="{0E779DB9-B503-2A74-1584-59309F288D73}"/>
              </a:ext>
            </a:extLst>
          </p:cNvPr>
          <p:cNvSpPr txBox="1"/>
          <p:nvPr/>
        </p:nvSpPr>
        <p:spPr>
          <a:xfrm>
            <a:off x="7879975" y="4797961"/>
            <a:ext cx="3370729"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pt-BR" b="1">
                <a:latin typeface="Poppins" panose="00000500000000000000" pitchFamily="2" charset="0"/>
                <a:cs typeface="Poppins" panose="00000500000000000000" pitchFamily="2" charset="0"/>
              </a:rPr>
              <a:t> 44 CRP ADM VIGENTE</a:t>
            </a:r>
            <a:endParaRPr kumimoji="0" lang="pt-BR" sz="1800" b="1" i="0" u="none" strike="noStrike" kern="1200" cap="none" spc="0" normalizeH="0" baseline="0" noProof="0">
              <a:ln>
                <a:noFill/>
              </a:ln>
              <a:solidFill>
                <a:schemeClr val="tx1"/>
              </a:solidFill>
              <a:effectLst/>
              <a:uLnTx/>
              <a:uFillTx/>
              <a:latin typeface="Poppins" panose="00000500000000000000" pitchFamily="2" charset="0"/>
              <a:ea typeface="+mn-ea"/>
              <a:cs typeface="Poppins" panose="00000500000000000000" pitchFamily="2" charset="0"/>
            </a:endParaRPr>
          </a:p>
        </p:txBody>
      </p:sp>
    </p:spTree>
    <p:extLst>
      <p:ext uri="{BB962C8B-B14F-4D97-AF65-F5344CB8AC3E}">
        <p14:creationId xmlns:p14="http://schemas.microsoft.com/office/powerpoint/2010/main" val="13428448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5AAF9C9-33C5-579A-C21D-6AAD685108C1}"/>
            </a:ext>
          </a:extLst>
        </p:cNvPr>
        <p:cNvGrpSpPr/>
        <p:nvPr/>
      </p:nvGrpSpPr>
      <p:grpSpPr>
        <a:xfrm>
          <a:off x="0" y="0"/>
          <a:ext cx="0" cy="0"/>
          <a:chOff x="0" y="0"/>
          <a:chExt cx="0" cy="0"/>
        </a:xfrm>
      </p:grpSpPr>
      <p:pic>
        <p:nvPicPr>
          <p:cNvPr id="8" name="Imagem 7">
            <a:extLst>
              <a:ext uri="{FF2B5EF4-FFF2-40B4-BE49-F238E27FC236}">
                <a16:creationId xmlns:a16="http://schemas.microsoft.com/office/drawing/2014/main" id="{A3515D0D-4F9B-8DD1-CFFD-BF52F5A07FC7}"/>
              </a:ext>
            </a:extLst>
          </p:cNvPr>
          <p:cNvPicPr>
            <a:picLocks noChangeAspect="1"/>
          </p:cNvPicPr>
          <p:nvPr/>
        </p:nvPicPr>
        <p:blipFill>
          <a:blip r:embed="rId2"/>
          <a:stretch>
            <a:fillRect/>
          </a:stretch>
        </p:blipFill>
        <p:spPr>
          <a:xfrm>
            <a:off x="121186" y="192024"/>
            <a:ext cx="11993797" cy="6358864"/>
          </a:xfrm>
          <a:prstGeom prst="rect">
            <a:avLst/>
          </a:prstGeom>
        </p:spPr>
      </p:pic>
      <p:pic>
        <p:nvPicPr>
          <p:cNvPr id="3" name="Imagem 2" descr="Forma, Quadrado&#10;&#10;O conteúdo gerado por IA pode estar incorreto.">
            <a:extLst>
              <a:ext uri="{FF2B5EF4-FFF2-40B4-BE49-F238E27FC236}">
                <a16:creationId xmlns:a16="http://schemas.microsoft.com/office/drawing/2014/main" id="{F624CAAC-61C3-B1B1-A332-06452D30D204}"/>
              </a:ext>
            </a:extLst>
          </p:cNvPr>
          <p:cNvPicPr>
            <a:picLocks noChangeAspect="1"/>
          </p:cNvPicPr>
          <p:nvPr/>
        </p:nvPicPr>
        <p:blipFill>
          <a:blip r:embed="rId3"/>
          <a:stretch>
            <a:fillRect/>
          </a:stretch>
        </p:blipFill>
        <p:spPr>
          <a:xfrm>
            <a:off x="10614178" y="192024"/>
            <a:ext cx="1500805" cy="692141"/>
          </a:xfrm>
          <a:prstGeom prst="rect">
            <a:avLst/>
          </a:prstGeom>
        </p:spPr>
      </p:pic>
      <p:sp>
        <p:nvSpPr>
          <p:cNvPr id="11" name="CaixaDeTexto 10">
            <a:extLst>
              <a:ext uri="{FF2B5EF4-FFF2-40B4-BE49-F238E27FC236}">
                <a16:creationId xmlns:a16="http://schemas.microsoft.com/office/drawing/2014/main" id="{DD5D6EB3-4CCD-A3B5-65CE-882DB3F23F64}"/>
              </a:ext>
            </a:extLst>
          </p:cNvPr>
          <p:cNvSpPr txBox="1"/>
          <p:nvPr/>
        </p:nvSpPr>
        <p:spPr>
          <a:xfrm>
            <a:off x="9744636" y="6550560"/>
            <a:ext cx="1936376" cy="230832"/>
          </a:xfrm>
          <a:prstGeom prst="rect">
            <a:avLst/>
          </a:prstGeom>
          <a:noFill/>
        </p:spPr>
        <p:txBody>
          <a:bodyPr wrap="square">
            <a:spAutoFit/>
          </a:bodyPr>
          <a:lstStyle/>
          <a:p>
            <a:r>
              <a:rPr lang="pt-BR" sz="900">
                <a:solidFill>
                  <a:schemeClr val="accent1"/>
                </a:solidFill>
                <a:latin typeface="Open Sans" panose="020B0606030504020204" pitchFamily="34" charset="0"/>
                <a:ea typeface="Open Sans" panose="020B0606030504020204" pitchFamily="34" charset="0"/>
                <a:cs typeface="Open Sans" panose="020B0606030504020204" pitchFamily="34" charset="0"/>
              </a:rPr>
              <a:t>Fonte: CADPREV – 17/4/2026</a:t>
            </a:r>
            <a:endParaRPr lang="pt-BR" sz="900">
              <a:solidFill>
                <a:schemeClr val="accent1"/>
              </a:solidFill>
            </a:endParaRPr>
          </a:p>
        </p:txBody>
      </p:sp>
    </p:spTree>
    <p:extLst>
      <p:ext uri="{BB962C8B-B14F-4D97-AF65-F5344CB8AC3E}">
        <p14:creationId xmlns:p14="http://schemas.microsoft.com/office/powerpoint/2010/main" val="3819096571"/>
      </p:ext>
    </p:extLst>
  </p:cSld>
  <p:clrMapOvr>
    <a:masterClrMapping/>
  </p:clrMapOvr>
</p:sld>
</file>

<file path=ppt/theme/theme1.xml><?xml version="1.0" encoding="utf-8"?>
<a:theme xmlns:a="http://schemas.openxmlformats.org/drawingml/2006/main" name="Tema do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o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B29A239CF991AC41A0B49D5B993B6651" ma:contentTypeVersion="17" ma:contentTypeDescription="Crie um novo documento." ma:contentTypeScope="" ma:versionID="660b4ee50820eae40423c5e4aa7713ff">
  <xsd:schema xmlns:xsd="http://www.w3.org/2001/XMLSchema" xmlns:xs="http://www.w3.org/2001/XMLSchema" xmlns:p="http://schemas.microsoft.com/office/2006/metadata/properties" xmlns:ns3="26cf5a56-a158-4c07-8991-69aa2467b556" xmlns:ns4="57240ebf-80de-46ce-9c17-d485d87e2126" targetNamespace="http://schemas.microsoft.com/office/2006/metadata/properties" ma:root="true" ma:fieldsID="b29bb0302b845086d1f43e32b55f393b" ns3:_="" ns4:_="">
    <xsd:import namespace="26cf5a56-a158-4c07-8991-69aa2467b556"/>
    <xsd:import namespace="57240ebf-80de-46ce-9c17-d485d87e2126"/>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DateTaken" minOccurs="0"/>
                <xsd:element ref="ns4:MediaServiceAutoKeyPoints" minOccurs="0"/>
                <xsd:element ref="ns4:MediaServiceKeyPoints" minOccurs="0"/>
                <xsd:element ref="ns4:MediaLengthInSeconds" minOccurs="0"/>
                <xsd:element ref="ns4:MediaServiceAutoTags" minOccurs="0"/>
                <xsd:element ref="ns4:MediaServiceOCR" minOccurs="0"/>
                <xsd:element ref="ns4:MediaServiceGenerationTime" minOccurs="0"/>
                <xsd:element ref="ns4:MediaServiceEventHashCode" minOccurs="0"/>
                <xsd:element ref="ns4:_activity" minOccurs="0"/>
                <xsd:element ref="ns4:MediaServiceObjectDetectorVersions" minOccurs="0"/>
                <xsd:element ref="ns4:MediaServiceSearchProperties" minOccurs="0"/>
                <xsd:element ref="ns4: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6cf5a56-a158-4c07-8991-69aa2467b556" elementFormDefault="qualified">
    <xsd:import namespace="http://schemas.microsoft.com/office/2006/documentManagement/types"/>
    <xsd:import namespace="http://schemas.microsoft.com/office/infopath/2007/PartnerControls"/>
    <xsd:element name="SharedWithUsers" ma:index="8" nillable="true" ma:displayName="Compartilhado com"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Detalhes de Compartilhado Com" ma:internalName="SharedWithDetails" ma:readOnly="true">
      <xsd:simpleType>
        <xsd:restriction base="dms:Note">
          <xsd:maxLength value="255"/>
        </xsd:restriction>
      </xsd:simpleType>
    </xsd:element>
    <xsd:element name="SharingHintHash" ma:index="10" nillable="true" ma:displayName="Hash de Dica de Compartilhamento"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7240ebf-80de-46ce-9c17-d485d87e2126"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LengthInSeconds" ma:index="16" nillable="true" ma:displayName="Length (seconds)" ma:internalName="MediaLengthInSeconds" ma:readOnly="true">
      <xsd:simpleType>
        <xsd:restriction base="dms:Unknown"/>
      </xsd:simpleType>
    </xsd:element>
    <xsd:element name="MediaServiceAutoTags" ma:index="17" nillable="true" ma:displayName="Tags" ma:internalName="MediaServiceAutoTags"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_activity" ma:index="21" nillable="true" ma:displayName="_activity" ma:hidden="true" ma:internalName="_activity">
      <xsd:simpleType>
        <xsd:restriction base="dms:Note"/>
      </xsd:simple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SystemTags" ma:index="24" nillable="true" ma:displayName="MediaServiceSystemTags" ma:hidden="true" ma:internalName="MediaServiceSystemTag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ú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activity xmlns="57240ebf-80de-46ce-9c17-d485d87e2126" xsi:nil="true"/>
  </documentManagement>
</p:properties>
</file>

<file path=customXml/itemProps1.xml><?xml version="1.0" encoding="utf-8"?>
<ds:datastoreItem xmlns:ds="http://schemas.openxmlformats.org/officeDocument/2006/customXml" ds:itemID="{ACB2C692-C5E0-402E-AE68-065A1A69ADF7}">
  <ds:schemaRefs>
    <ds:schemaRef ds:uri="26cf5a56-a158-4c07-8991-69aa2467b556"/>
    <ds:schemaRef ds:uri="57240ebf-80de-46ce-9c17-d485d87e212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DB88BD80-61D7-44E8-B1CE-39381DFBC239}">
  <ds:schemaRefs>
    <ds:schemaRef ds:uri="http://schemas.microsoft.com/sharepoint/v3/contenttype/forms"/>
  </ds:schemaRefs>
</ds:datastoreItem>
</file>

<file path=customXml/itemProps3.xml><?xml version="1.0" encoding="utf-8"?>
<ds:datastoreItem xmlns:ds="http://schemas.openxmlformats.org/officeDocument/2006/customXml" ds:itemID="{EE5637E3-1787-4D0E-8F69-AD6E4A9F3F22}">
  <ds:schemaRefs>
    <ds:schemaRef ds:uri="26cf5a56-a158-4c07-8991-69aa2467b556"/>
    <ds:schemaRef ds:uri="57240ebf-80de-46ce-9c17-d485d87e2126"/>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36</Slides>
  <Notes>11</Notes>
  <HiddenSlides>0</HiddenSlides>
  <ScaleCrop>false</ScaleCrop>
  <HeadingPairs>
    <vt:vector size="4" baseType="variant">
      <vt:variant>
        <vt:lpstr>Tema</vt:lpstr>
      </vt:variant>
      <vt:variant>
        <vt:i4>1</vt:i4>
      </vt:variant>
      <vt:variant>
        <vt:lpstr>Títulos de slides</vt:lpstr>
      </vt:variant>
      <vt:variant>
        <vt:i4>36</vt:i4>
      </vt:variant>
    </vt:vector>
  </HeadingPairs>
  <TitlesOfParts>
    <vt:vector size="37" baseType="lpstr">
      <vt:lpstr>Tema do Office</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Apresentação do PowerPoint</dc:title>
  <dc:creator>MQ Design</dc:creator>
  <cp:revision>2</cp:revision>
  <dcterms:created xsi:type="dcterms:W3CDTF">2021-11-14T18:17:18Z</dcterms:created>
  <dcterms:modified xsi:type="dcterms:W3CDTF">2026-04-26T21:17:01Z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0x010100B29A239CF991AC41A0B49D5B993B6651</vt:lpwstr>
  </property>
</Properties>
</file>